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2" r:id="rId6"/>
  </p:sldMasterIdLst>
  <p:notesMasterIdLst>
    <p:notesMasterId r:id="rId37"/>
  </p:notesMasterIdLst>
  <p:handoutMasterIdLst>
    <p:handoutMasterId r:id="rId38"/>
  </p:handoutMasterIdLst>
  <p:sldIdLst>
    <p:sldId id="424" r:id="rId7"/>
    <p:sldId id="425" r:id="rId8"/>
    <p:sldId id="320" r:id="rId9"/>
    <p:sldId id="375" r:id="rId10"/>
    <p:sldId id="376" r:id="rId11"/>
    <p:sldId id="379" r:id="rId12"/>
    <p:sldId id="380" r:id="rId13"/>
    <p:sldId id="414" r:id="rId14"/>
    <p:sldId id="382" r:id="rId15"/>
    <p:sldId id="383" r:id="rId16"/>
    <p:sldId id="384" r:id="rId17"/>
    <p:sldId id="385" r:id="rId18"/>
    <p:sldId id="386" r:id="rId19"/>
    <p:sldId id="387" r:id="rId20"/>
    <p:sldId id="413" r:id="rId21"/>
    <p:sldId id="389" r:id="rId22"/>
    <p:sldId id="390" r:id="rId23"/>
    <p:sldId id="391" r:id="rId24"/>
    <p:sldId id="392" r:id="rId25"/>
    <p:sldId id="393" r:id="rId26"/>
    <p:sldId id="395" r:id="rId27"/>
    <p:sldId id="394" r:id="rId28"/>
    <p:sldId id="396" r:id="rId29"/>
    <p:sldId id="412" r:id="rId30"/>
    <p:sldId id="411" r:id="rId31"/>
    <p:sldId id="419" r:id="rId32"/>
    <p:sldId id="415" r:id="rId33"/>
    <p:sldId id="420" r:id="rId34"/>
    <p:sldId id="416" r:id="rId35"/>
    <p:sldId id="421" r:id="rId36"/>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hite Master" id="{34A5E382-DD9F-4714-BF9F-F11F6CF917E7}">
          <p14:sldIdLst>
            <p14:sldId id="424"/>
            <p14:sldId id="425"/>
            <p14:sldId id="320"/>
            <p14:sldId id="375"/>
            <p14:sldId id="376"/>
            <p14:sldId id="379"/>
            <p14:sldId id="380"/>
            <p14:sldId id="414"/>
            <p14:sldId id="382"/>
            <p14:sldId id="383"/>
            <p14:sldId id="384"/>
            <p14:sldId id="385"/>
            <p14:sldId id="386"/>
            <p14:sldId id="387"/>
            <p14:sldId id="413"/>
            <p14:sldId id="389"/>
            <p14:sldId id="390"/>
            <p14:sldId id="391"/>
            <p14:sldId id="392"/>
            <p14:sldId id="393"/>
            <p14:sldId id="395"/>
            <p14:sldId id="394"/>
            <p14:sldId id="396"/>
            <p14:sldId id="412"/>
            <p14:sldId id="411"/>
            <p14:sldId id="419"/>
            <p14:sldId id="415"/>
            <p14:sldId id="420"/>
            <p14:sldId id="416"/>
            <p14:sldId id="421"/>
          </p14:sldIdLst>
        </p14:section>
        <p14:section name="Red Master" id="{4D941590-6AA9-414D-850F-EF33A70B5B1E}">
          <p14:sldIdLst/>
        </p14:section>
        <p14:section name="Image Master" id="{E74774DA-20DF-4B4D-AA37-0A47D6FC10B4}">
          <p14:sldIdLst/>
        </p14:section>
      </p14:sectionLst>
    </p:ext>
    <p:ext uri="{EFAFB233-063F-42B5-8137-9DF3F51BA10A}">
      <p15:sldGuideLst xmlns:p15="http://schemas.microsoft.com/office/powerpoint/2012/main">
        <p15:guide id="1" orient="horz" pos="2160">
          <p15:clr>
            <a:srgbClr val="A4A3A4"/>
          </p15:clr>
        </p15:guide>
        <p15:guide id="2" orient="horz" pos="2005">
          <p15:clr>
            <a:srgbClr val="A4A3A4"/>
          </p15:clr>
        </p15:guide>
        <p15:guide id="3" orient="horz" pos="1633">
          <p15:clr>
            <a:srgbClr val="A4A3A4"/>
          </p15:clr>
        </p15:guide>
        <p15:guide id="4" orient="horz" pos="3916">
          <p15:clr>
            <a:srgbClr val="A4A3A4"/>
          </p15:clr>
        </p15:guide>
        <p15:guide id="5" orient="horz" pos="469">
          <p15:clr>
            <a:srgbClr val="A4A3A4"/>
          </p15:clr>
        </p15:guide>
        <p15:guide id="6" orient="horz" pos="4119">
          <p15:clr>
            <a:srgbClr val="A4A3A4"/>
          </p15:clr>
        </p15:guide>
        <p15:guide id="7" orient="horz" pos="1001">
          <p15:clr>
            <a:srgbClr val="A4A3A4"/>
          </p15:clr>
        </p15:guide>
        <p15:guide id="8" orient="horz" pos="3764">
          <p15:clr>
            <a:srgbClr val="A4A3A4"/>
          </p15:clr>
        </p15:guide>
        <p15:guide id="9" pos="2880">
          <p15:clr>
            <a:srgbClr val="A4A3A4"/>
          </p15:clr>
        </p15:guide>
        <p15:guide id="10" pos="291">
          <p15:clr>
            <a:srgbClr val="A4A3A4"/>
          </p15:clr>
        </p15:guide>
        <p15:guide id="11" pos="5386">
          <p15:clr>
            <a:srgbClr val="A4A3A4"/>
          </p15:clr>
        </p15:guide>
        <p15:guide id="12" pos="5570">
          <p15:clr>
            <a:srgbClr val="A4A3A4"/>
          </p15:clr>
        </p15:guide>
        <p15:guide id="13" pos="474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FFFFFF"/>
    <a:srgbClr val="4F81BD"/>
    <a:srgbClr val="00B050"/>
    <a:srgbClr val="4C104E"/>
    <a:srgbClr val="586878"/>
    <a:srgbClr val="CCA84C"/>
    <a:srgbClr val="99A7B0"/>
    <a:srgbClr val="A3C0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414" autoAdjust="0"/>
  </p:normalViewPr>
  <p:slideViewPr>
    <p:cSldViewPr snapToGrid="0" showGuides="1">
      <p:cViewPr varScale="1">
        <p:scale>
          <a:sx n="36" d="100"/>
          <a:sy n="36" d="100"/>
        </p:scale>
        <p:origin x="488" y="48"/>
      </p:cViewPr>
      <p:guideLst>
        <p:guide orient="horz" pos="2160"/>
        <p:guide orient="horz" pos="2005"/>
        <p:guide orient="horz" pos="1633"/>
        <p:guide orient="horz" pos="3916"/>
        <p:guide orient="horz" pos="469"/>
        <p:guide orient="horz" pos="4119"/>
        <p:guide orient="horz" pos="1001"/>
        <p:guide orient="horz" pos="3764"/>
        <p:guide pos="2880"/>
        <p:guide pos="291"/>
        <p:guide pos="5386"/>
        <p:guide pos="5570"/>
        <p:guide pos="47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26"/>
    </p:cViewPr>
  </p:sorterViewPr>
  <p:notesViewPr>
    <p:cSldViewPr snapToGrid="0" showGuides="1">
      <p:cViewPr varScale="1">
        <p:scale>
          <a:sx n="83" d="100"/>
          <a:sy n="83" d="100"/>
        </p:scale>
        <p:origin x="-3846" y="-8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37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5" y="2"/>
            <a:ext cx="2945659" cy="493711"/>
          </a:xfrm>
          <a:prstGeom prst="rect">
            <a:avLst/>
          </a:prstGeom>
        </p:spPr>
        <p:txBody>
          <a:bodyPr vert="horz" lIns="91440" tIns="45720" rIns="91440" bIns="45720" rtlCol="0"/>
          <a:lstStyle>
            <a:lvl1pPr algn="r">
              <a:defRPr sz="1200"/>
            </a:lvl1pPr>
          </a:lstStyle>
          <a:p>
            <a:fld id="{74FC25F9-F136-460D-8D71-F908683F7930}" type="datetimeFigureOut">
              <a:rPr lang="en-GB" smtClean="0"/>
              <a:t>14/06/2021</a:t>
            </a:fld>
            <a:endParaRPr lang="en-GB"/>
          </a:p>
        </p:txBody>
      </p:sp>
      <p:sp>
        <p:nvSpPr>
          <p:cNvPr id="4" name="Footer Placeholder 3"/>
          <p:cNvSpPr>
            <a:spLocks noGrp="1"/>
          </p:cNvSpPr>
          <p:nvPr>
            <p:ph type="ftr" sz="quarter" idx="2"/>
          </p:nvPr>
        </p:nvSpPr>
        <p:spPr>
          <a:xfrm>
            <a:off x="2" y="9378827"/>
            <a:ext cx="2945659" cy="4937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5" y="9378827"/>
            <a:ext cx="2945659" cy="493711"/>
          </a:xfrm>
          <a:prstGeom prst="rect">
            <a:avLst/>
          </a:prstGeom>
        </p:spPr>
        <p:txBody>
          <a:bodyPr vert="horz" lIns="91440" tIns="45720" rIns="91440" bIns="45720" rtlCol="0" anchor="b"/>
          <a:lstStyle>
            <a:lvl1pPr algn="r">
              <a:defRPr sz="1200"/>
            </a:lvl1pPr>
          </a:lstStyle>
          <a:p>
            <a:fld id="{1ACEBC25-C6EC-4B11-A00A-E613E9914670}" type="slidenum">
              <a:rPr lang="en-GB" smtClean="0"/>
              <a:t>‹#›</a:t>
            </a:fld>
            <a:endParaRPr lang="en-GB"/>
          </a:p>
        </p:txBody>
      </p:sp>
    </p:spTree>
    <p:extLst>
      <p:ext uri="{BB962C8B-B14F-4D97-AF65-F5344CB8AC3E}">
        <p14:creationId xmlns:p14="http://schemas.microsoft.com/office/powerpoint/2010/main" val="6663390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E0CDBE88-3ABD-4D89-9933-088A854D55FB}" type="datetimeFigureOut">
              <a:rPr lang="en-GB" smtClean="0"/>
              <a:t>14/06/2021</a:t>
            </a:fld>
            <a:endParaRPr lang="en-GB"/>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fld id="{C1A20D1A-1508-4476-9B41-D6F79289DC19}" type="slidenum">
              <a:rPr lang="en-GB" smtClean="0"/>
              <a:t>‹#›</a:t>
            </a:fld>
            <a:endParaRPr lang="en-GB"/>
          </a:p>
        </p:txBody>
      </p:sp>
      <p:sp>
        <p:nvSpPr>
          <p:cNvPr id="8" name="Footer Placeholder 7"/>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90429037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498567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80217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80217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P - Title Slide - White">
    <p:spTree>
      <p:nvGrpSpPr>
        <p:cNvPr id="1" name=""/>
        <p:cNvGrpSpPr/>
        <p:nvPr/>
      </p:nvGrpSpPr>
      <p:grpSpPr>
        <a:xfrm>
          <a:off x="0" y="0"/>
          <a:ext cx="0" cy="0"/>
          <a:chOff x="0" y="0"/>
          <a:chExt cx="0" cy="0"/>
        </a:xfrm>
      </p:grpSpPr>
      <p:sp>
        <p:nvSpPr>
          <p:cNvPr id="2" name="Title 1"/>
          <p:cNvSpPr>
            <a:spLocks noGrp="1"/>
          </p:cNvSpPr>
          <p:nvPr>
            <p:ph type="ctrTitle"/>
          </p:nvPr>
        </p:nvSpPr>
        <p:spPr>
          <a:xfrm>
            <a:off x="469215" y="2063449"/>
            <a:ext cx="8081059" cy="796395"/>
          </a:xfrm>
        </p:spPr>
        <p:txBody>
          <a:bodyPr>
            <a:normAutofit/>
          </a:bodyPr>
          <a:lstStyle>
            <a:lvl1pPr algn="l">
              <a:defRPr sz="3200">
                <a:solidFill>
                  <a:srgbClr val="EF3624"/>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487345" y="2895092"/>
            <a:ext cx="8062930" cy="561869"/>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91074"/>
          <a:stretch/>
        </p:blipFill>
        <p:spPr>
          <a:xfrm>
            <a:off x="6642658" y="6616700"/>
            <a:ext cx="2199717" cy="2413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42658" y="0"/>
            <a:ext cx="2199717" cy="1344271"/>
          </a:xfrm>
          <a:prstGeom prst="rect">
            <a:avLst/>
          </a:prstGeom>
        </p:spPr>
      </p:pic>
      <p:sp>
        <p:nvSpPr>
          <p:cNvPr id="4" name="Slide Number Placeholder 3"/>
          <p:cNvSpPr>
            <a:spLocks noGrp="1"/>
          </p:cNvSpPr>
          <p:nvPr>
            <p:ph type="sldNum" sz="quarter" idx="10"/>
          </p:nvPr>
        </p:nvSpPr>
        <p:spPr/>
        <p:txBody>
          <a:bodyPr/>
          <a:lstStyle/>
          <a:p>
            <a:fld id="{40FB2447-E0FE-4115-B3AB-AFD703434ADC}" type="slidenum">
              <a:rPr lang="en-GB" smtClean="0"/>
              <a:t>‹#›</a:t>
            </a:fld>
            <a:endParaRPr lang="en-GB"/>
          </a:p>
        </p:txBody>
      </p:sp>
    </p:spTree>
    <p:extLst>
      <p:ext uri="{BB962C8B-B14F-4D97-AF65-F5344CB8AC3E}">
        <p14:creationId xmlns:p14="http://schemas.microsoft.com/office/powerpoint/2010/main" val="3262035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P - Picture Full - Whi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0"/>
            <a:ext cx="9144001" cy="6858000"/>
          </a:xfrm>
        </p:spPr>
        <p:txBody>
          <a:bodyPr/>
          <a:lstStyle/>
          <a:p>
            <a:endParaRPr lang="en-GB"/>
          </a:p>
        </p:txBody>
      </p:sp>
      <p:sp>
        <p:nvSpPr>
          <p:cNvPr id="2" name="Slide Number Placeholder 1"/>
          <p:cNvSpPr>
            <a:spLocks noGrp="1"/>
          </p:cNvSpPr>
          <p:nvPr>
            <p:ph type="sldNum" sz="quarter" idx="11"/>
          </p:nvPr>
        </p:nvSpPr>
        <p:spPr/>
        <p:txBody>
          <a:bodyPr/>
          <a:lstStyle/>
          <a:p>
            <a:fld id="{40FB2447-E0FE-4115-B3AB-AFD703434ADC}" type="slidenum">
              <a:rPr lang="en-GB" smtClean="0"/>
              <a:t>‹#›</a:t>
            </a:fld>
            <a:endParaRPr lang="en-GB"/>
          </a:p>
        </p:txBody>
      </p:sp>
    </p:spTree>
    <p:extLst>
      <p:ext uri="{BB962C8B-B14F-4D97-AF65-F5344CB8AC3E}">
        <p14:creationId xmlns:p14="http://schemas.microsoft.com/office/powerpoint/2010/main" val="342601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P - Section Header -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103" y="2170038"/>
            <a:ext cx="8069123" cy="737876"/>
          </a:xfrm>
        </p:spPr>
        <p:txBody>
          <a:bodyPr anchor="t">
            <a:normAutofit/>
          </a:bodyPr>
          <a:lstStyle>
            <a:lvl1pPr algn="l">
              <a:defRPr sz="3200" b="0" cap="none"/>
            </a:lvl1pPr>
          </a:lstStyle>
          <a:p>
            <a:r>
              <a:rPr lang="en-US" dirty="0"/>
              <a:t>Click to edit master 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0513" y="1"/>
            <a:ext cx="1331862" cy="813915"/>
          </a:xfrm>
          <a:prstGeom prst="rect">
            <a:avLst/>
          </a:prstGeom>
        </p:spPr>
      </p:pic>
    </p:spTree>
    <p:extLst>
      <p:ext uri="{BB962C8B-B14F-4D97-AF65-F5344CB8AC3E}">
        <p14:creationId xmlns:p14="http://schemas.microsoft.com/office/powerpoint/2010/main" val="3664277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PP - Title Slide - Red">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91074"/>
          <a:stretch/>
        </p:blipFill>
        <p:spPr>
          <a:xfrm>
            <a:off x="0" y="4193512"/>
            <a:ext cx="9144000" cy="2664488"/>
          </a:xfrm>
          <a:prstGeom prst="rect">
            <a:avLst/>
          </a:prstGeom>
        </p:spPr>
      </p:pic>
      <p:sp>
        <p:nvSpPr>
          <p:cNvPr id="2" name="Title 1"/>
          <p:cNvSpPr>
            <a:spLocks noGrp="1"/>
          </p:cNvSpPr>
          <p:nvPr>
            <p:ph type="ctrTitle"/>
          </p:nvPr>
        </p:nvSpPr>
        <p:spPr>
          <a:xfrm>
            <a:off x="469215" y="2063499"/>
            <a:ext cx="8081059" cy="796395"/>
          </a:xfrm>
        </p:spPr>
        <p:txBody>
          <a:bodyPr>
            <a:normAutofit/>
          </a:bodyPr>
          <a:lstStyle>
            <a:lvl1pPr algn="l">
              <a:defRPr sz="32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487345" y="2854801"/>
            <a:ext cx="8062930" cy="561869"/>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42658" y="0"/>
            <a:ext cx="2199717" cy="1344271"/>
          </a:xfrm>
          <a:prstGeom prst="rect">
            <a:avLst/>
          </a:prstGeom>
        </p:spPr>
      </p:pic>
    </p:spTree>
    <p:extLst>
      <p:ext uri="{BB962C8B-B14F-4D97-AF65-F5344CB8AC3E}">
        <p14:creationId xmlns:p14="http://schemas.microsoft.com/office/powerpoint/2010/main" val="3354424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P - Holding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userDrawn="1"/>
        </p:nvGrpSpPr>
        <p:grpSpPr>
          <a:xfrm>
            <a:off x="0" y="0"/>
            <a:ext cx="9144000" cy="6858000"/>
            <a:chOff x="0" y="0"/>
            <a:chExt cx="9144000" cy="6858000"/>
          </a:xfrm>
        </p:grpSpPr>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l="91074"/>
            <a:stretch/>
          </p:blipFill>
          <p:spPr>
            <a:xfrm>
              <a:off x="0" y="0"/>
              <a:ext cx="9144000"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01166" y="1373936"/>
              <a:ext cx="5741668" cy="3508797"/>
            </a:xfrm>
            <a:prstGeom prst="rect">
              <a:avLst/>
            </a:prstGeom>
          </p:spPr>
        </p:pic>
      </p:grpSp>
    </p:spTree>
    <p:extLst>
      <p:ext uri="{BB962C8B-B14F-4D97-AF65-F5344CB8AC3E}">
        <p14:creationId xmlns:p14="http://schemas.microsoft.com/office/powerpoint/2010/main" val="3762594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PP - Title and Content - Red">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67249" y="167560"/>
            <a:ext cx="6918290" cy="837372"/>
          </a:xfrm>
        </p:spPr>
        <p:txBody>
          <a:bodyPr/>
          <a:lstStyle/>
          <a:p>
            <a:r>
              <a:rPr lang="en-US"/>
              <a:t>Click to edit Master title style</a:t>
            </a:r>
            <a:endParaRPr lang="en-GB"/>
          </a:p>
        </p:txBody>
      </p:sp>
      <p:sp>
        <p:nvSpPr>
          <p:cNvPr id="3" name="Content Placeholder 2"/>
          <p:cNvSpPr>
            <a:spLocks noGrp="1"/>
          </p:cNvSpPr>
          <p:nvPr userDrawn="1">
            <p:ph idx="1"/>
          </p:nvPr>
        </p:nvSpPr>
        <p:spPr>
          <a:xfrm>
            <a:off x="457200" y="1292012"/>
            <a:ext cx="8385175" cy="49111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0513" y="1"/>
            <a:ext cx="1331862" cy="813915"/>
          </a:xfrm>
          <a:prstGeom prst="rect">
            <a:avLst/>
          </a:prstGeom>
        </p:spPr>
      </p:pic>
    </p:spTree>
    <p:extLst>
      <p:ext uri="{BB962C8B-B14F-4D97-AF65-F5344CB8AC3E}">
        <p14:creationId xmlns:p14="http://schemas.microsoft.com/office/powerpoint/2010/main" val="3493345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P - Title and Chart 1 - Red">
    <p:spTree>
      <p:nvGrpSpPr>
        <p:cNvPr id="1" name=""/>
        <p:cNvGrpSpPr/>
        <p:nvPr/>
      </p:nvGrpSpPr>
      <p:grpSpPr>
        <a:xfrm>
          <a:off x="0" y="0"/>
          <a:ext cx="0" cy="0"/>
          <a:chOff x="0" y="0"/>
          <a:chExt cx="0" cy="0"/>
        </a:xfrm>
      </p:grpSpPr>
      <p:sp>
        <p:nvSpPr>
          <p:cNvPr id="2" name="Title 1"/>
          <p:cNvSpPr>
            <a:spLocks noGrp="1"/>
          </p:cNvSpPr>
          <p:nvPr>
            <p:ph type="title"/>
          </p:nvPr>
        </p:nvSpPr>
        <p:spPr>
          <a:xfrm>
            <a:off x="467248" y="167560"/>
            <a:ext cx="6938387" cy="837372"/>
          </a:xfrm>
        </p:spPr>
        <p:txBody>
          <a:bodyPr/>
          <a:lstStyle/>
          <a:p>
            <a:r>
              <a:rPr lang="en-US"/>
              <a:t>Click to edit Master title style</a:t>
            </a:r>
            <a:endParaRPr lang="en-GB"/>
          </a:p>
        </p:txBody>
      </p:sp>
      <p:sp>
        <p:nvSpPr>
          <p:cNvPr id="10" name="Chart Placeholder 9"/>
          <p:cNvSpPr>
            <a:spLocks noGrp="1"/>
          </p:cNvSpPr>
          <p:nvPr>
            <p:ph type="chart" sz="quarter" idx="10"/>
          </p:nvPr>
        </p:nvSpPr>
        <p:spPr>
          <a:xfrm>
            <a:off x="593725" y="1308493"/>
            <a:ext cx="8248650" cy="5229891"/>
          </a:xfrm>
        </p:spPr>
        <p:txBody>
          <a:bodyPr/>
          <a:lstStyle/>
          <a:p>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0513" y="1"/>
            <a:ext cx="1331862" cy="813915"/>
          </a:xfrm>
          <a:prstGeom prst="rect">
            <a:avLst/>
          </a:prstGeom>
        </p:spPr>
      </p:pic>
    </p:spTree>
    <p:extLst>
      <p:ext uri="{BB962C8B-B14F-4D97-AF65-F5344CB8AC3E}">
        <p14:creationId xmlns:p14="http://schemas.microsoft.com/office/powerpoint/2010/main" val="1097412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P - Section Header -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103" y="2170038"/>
            <a:ext cx="8069123" cy="737876"/>
          </a:xfrm>
        </p:spPr>
        <p:txBody>
          <a:bodyPr anchor="t">
            <a:normAutofit/>
          </a:bodyPr>
          <a:lstStyle>
            <a:lvl1pPr algn="l">
              <a:defRPr sz="3200" b="0" cap="none"/>
            </a:lvl1pPr>
          </a:lstStyle>
          <a:p>
            <a:r>
              <a:rPr lang="en-US" dirty="0"/>
              <a:t>Click to edit master 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0513" y="1"/>
            <a:ext cx="1331862" cy="813915"/>
          </a:xfrm>
          <a:prstGeom prst="rect">
            <a:avLst/>
          </a:prstGeom>
        </p:spPr>
      </p:pic>
    </p:spTree>
    <p:extLst>
      <p:ext uri="{BB962C8B-B14F-4D97-AF65-F5344CB8AC3E}">
        <p14:creationId xmlns:p14="http://schemas.microsoft.com/office/powerpoint/2010/main" val="334267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PP - Two Content -  Red">
    <p:spTree>
      <p:nvGrpSpPr>
        <p:cNvPr id="1" name=""/>
        <p:cNvGrpSpPr/>
        <p:nvPr/>
      </p:nvGrpSpPr>
      <p:grpSpPr>
        <a:xfrm>
          <a:off x="0" y="0"/>
          <a:ext cx="0" cy="0"/>
          <a:chOff x="0" y="0"/>
          <a:chExt cx="0" cy="0"/>
        </a:xfrm>
      </p:grpSpPr>
      <p:sp>
        <p:nvSpPr>
          <p:cNvPr id="2" name="Title 1"/>
          <p:cNvSpPr>
            <a:spLocks noGrp="1"/>
          </p:cNvSpPr>
          <p:nvPr>
            <p:ph type="title"/>
          </p:nvPr>
        </p:nvSpPr>
        <p:spPr>
          <a:xfrm>
            <a:off x="467249" y="167560"/>
            <a:ext cx="6908242" cy="837372"/>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345651"/>
            <a:ext cx="4038600" cy="5192732"/>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45651"/>
            <a:ext cx="4038600" cy="5192732"/>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0513" y="1"/>
            <a:ext cx="1331862" cy="813915"/>
          </a:xfrm>
          <a:prstGeom prst="rect">
            <a:avLst/>
          </a:prstGeom>
        </p:spPr>
      </p:pic>
    </p:spTree>
    <p:extLst>
      <p:ext uri="{BB962C8B-B14F-4D97-AF65-F5344CB8AC3E}">
        <p14:creationId xmlns:p14="http://schemas.microsoft.com/office/powerpoint/2010/main" val="3090508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PP - Title Only - Red">
    <p:spTree>
      <p:nvGrpSpPr>
        <p:cNvPr id="1" name=""/>
        <p:cNvGrpSpPr/>
        <p:nvPr/>
      </p:nvGrpSpPr>
      <p:grpSpPr>
        <a:xfrm>
          <a:off x="0" y="0"/>
          <a:ext cx="0" cy="0"/>
          <a:chOff x="0" y="0"/>
          <a:chExt cx="0" cy="0"/>
        </a:xfrm>
      </p:grpSpPr>
      <p:sp>
        <p:nvSpPr>
          <p:cNvPr id="2" name="Title 1"/>
          <p:cNvSpPr>
            <a:spLocks noGrp="1"/>
          </p:cNvSpPr>
          <p:nvPr>
            <p:ph type="title"/>
          </p:nvPr>
        </p:nvSpPr>
        <p:spPr>
          <a:xfrm>
            <a:off x="467249" y="167560"/>
            <a:ext cx="6948436" cy="837372"/>
          </a:xfrm>
        </p:spPr>
        <p:txBody>
          <a:bodyPr/>
          <a:lstStyle/>
          <a:p>
            <a:r>
              <a:rPr lang="en-US"/>
              <a:t>Click to edit Master title style</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0513" y="1"/>
            <a:ext cx="1331862" cy="813915"/>
          </a:xfrm>
          <a:prstGeom prst="rect">
            <a:avLst/>
          </a:prstGeom>
        </p:spPr>
      </p:pic>
    </p:spTree>
    <p:extLst>
      <p:ext uri="{BB962C8B-B14F-4D97-AF65-F5344CB8AC3E}">
        <p14:creationId xmlns:p14="http://schemas.microsoft.com/office/powerpoint/2010/main" val="994630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P - Blank - Re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0513" y="1"/>
            <a:ext cx="1331862" cy="813915"/>
          </a:xfrm>
          <a:prstGeom prst="rect">
            <a:avLst/>
          </a:prstGeom>
        </p:spPr>
      </p:pic>
    </p:spTree>
    <p:extLst>
      <p:ext uri="{BB962C8B-B14F-4D97-AF65-F5344CB8AC3E}">
        <p14:creationId xmlns:p14="http://schemas.microsoft.com/office/powerpoint/2010/main" val="147610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P - Holding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userDrawn="1"/>
        </p:nvGrpSpPr>
        <p:grpSpPr>
          <a:xfrm>
            <a:off x="0" y="0"/>
            <a:ext cx="9144000" cy="6858000"/>
            <a:chOff x="0" y="0"/>
            <a:chExt cx="9144000" cy="6858000"/>
          </a:xfrm>
        </p:grpSpPr>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l="91074"/>
            <a:stretch/>
          </p:blipFill>
          <p:spPr>
            <a:xfrm>
              <a:off x="0" y="0"/>
              <a:ext cx="9144000"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01166" y="1373936"/>
              <a:ext cx="5741668" cy="3508797"/>
            </a:xfrm>
            <a:prstGeom prst="rect">
              <a:avLst/>
            </a:prstGeom>
          </p:spPr>
        </p:pic>
      </p:grpSp>
    </p:spTree>
    <p:extLst>
      <p:ext uri="{BB962C8B-B14F-4D97-AF65-F5344CB8AC3E}">
        <p14:creationId xmlns:p14="http://schemas.microsoft.com/office/powerpoint/2010/main" val="3695718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P - Content and Picture - Red">
    <p:spTree>
      <p:nvGrpSpPr>
        <p:cNvPr id="1" name=""/>
        <p:cNvGrpSpPr/>
        <p:nvPr/>
      </p:nvGrpSpPr>
      <p:grpSpPr>
        <a:xfrm>
          <a:off x="0" y="0"/>
          <a:ext cx="0" cy="0"/>
          <a:chOff x="0" y="0"/>
          <a:chExt cx="0" cy="0"/>
        </a:xfrm>
      </p:grpSpPr>
      <p:sp>
        <p:nvSpPr>
          <p:cNvPr id="2" name="Title 1"/>
          <p:cNvSpPr>
            <a:spLocks noGrp="1"/>
          </p:cNvSpPr>
          <p:nvPr>
            <p:ph type="title"/>
          </p:nvPr>
        </p:nvSpPr>
        <p:spPr>
          <a:xfrm>
            <a:off x="4461471" y="1062609"/>
            <a:ext cx="4380904" cy="837372"/>
          </a:xfrm>
        </p:spPr>
        <p:txBody>
          <a:bodyPr>
            <a:noAutofit/>
          </a:bodyPr>
          <a:lstStyle>
            <a:lvl1pPr>
              <a:defRPr sz="2200"/>
            </a:lvl1pPr>
          </a:lstStyle>
          <a:p>
            <a:r>
              <a:rPr lang="en-US" dirty="0"/>
              <a:t>Click to edit Master title style</a:t>
            </a:r>
            <a:endParaRPr lang="en-GB" dirty="0"/>
          </a:p>
        </p:txBody>
      </p:sp>
      <p:sp>
        <p:nvSpPr>
          <p:cNvPr id="4" name="Text Placeholder 3"/>
          <p:cNvSpPr>
            <a:spLocks noGrp="1"/>
          </p:cNvSpPr>
          <p:nvPr>
            <p:ph type="body" sz="quarter" idx="10"/>
          </p:nvPr>
        </p:nvSpPr>
        <p:spPr>
          <a:xfrm>
            <a:off x="4458462" y="1858494"/>
            <a:ext cx="4383913" cy="4276480"/>
          </a:xfrm>
        </p:spPr>
        <p:txBody>
          <a:bodyPr>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icture Placeholder 5"/>
          <p:cNvSpPr>
            <a:spLocks noGrp="1"/>
          </p:cNvSpPr>
          <p:nvPr>
            <p:ph type="pic" sz="quarter" idx="11"/>
          </p:nvPr>
        </p:nvSpPr>
        <p:spPr>
          <a:xfrm>
            <a:off x="0" y="-69"/>
            <a:ext cx="4350936" cy="6858069"/>
          </a:xfrm>
        </p:spPr>
        <p:txBody>
          <a:bodyPr/>
          <a:lstStyle/>
          <a:p>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0513" y="1"/>
            <a:ext cx="1331862" cy="813915"/>
          </a:xfrm>
          <a:prstGeom prst="rect">
            <a:avLst/>
          </a:prstGeom>
        </p:spPr>
      </p:pic>
    </p:spTree>
    <p:extLst>
      <p:ext uri="{BB962C8B-B14F-4D97-AF65-F5344CB8AC3E}">
        <p14:creationId xmlns:p14="http://schemas.microsoft.com/office/powerpoint/2010/main" val="881359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P - Picture Full -  Red">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0"/>
            <a:ext cx="9144001" cy="6858000"/>
          </a:xfrm>
        </p:spPr>
        <p:txBody>
          <a:bodyPr/>
          <a:lstStyle/>
          <a:p>
            <a:endParaRPr lang="en-GB"/>
          </a:p>
        </p:txBody>
      </p:sp>
    </p:spTree>
    <p:extLst>
      <p:ext uri="{BB962C8B-B14F-4D97-AF65-F5344CB8AC3E}">
        <p14:creationId xmlns:p14="http://schemas.microsoft.com/office/powerpoint/2010/main" val="3192026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PP - Title Slide - Image">
    <p:spTree>
      <p:nvGrpSpPr>
        <p:cNvPr id="1" name=""/>
        <p:cNvGrpSpPr/>
        <p:nvPr/>
      </p:nvGrpSpPr>
      <p:grpSpPr>
        <a:xfrm>
          <a:off x="0" y="0"/>
          <a:ext cx="0" cy="0"/>
          <a:chOff x="0" y="0"/>
          <a:chExt cx="0" cy="0"/>
        </a:xfrm>
      </p:grpSpPr>
      <p:sp>
        <p:nvSpPr>
          <p:cNvPr id="2" name="Title 1"/>
          <p:cNvSpPr>
            <a:spLocks noGrp="1"/>
          </p:cNvSpPr>
          <p:nvPr>
            <p:ph type="ctrTitle"/>
          </p:nvPr>
        </p:nvSpPr>
        <p:spPr>
          <a:xfrm>
            <a:off x="469215" y="1996264"/>
            <a:ext cx="8081059" cy="796395"/>
          </a:xfrm>
          <a:prstGeom prst="rect">
            <a:avLst/>
          </a:prstGeom>
        </p:spPr>
        <p:txBody>
          <a:bodyPr>
            <a:normAutofit/>
          </a:bodyPr>
          <a:lstStyle>
            <a:lvl1pPr algn="l">
              <a:defRPr sz="32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487345" y="2787566"/>
            <a:ext cx="8062930" cy="561869"/>
          </a:xfrm>
          <a:prstGeom prst="rect">
            <a:avLst/>
          </a:prstGeo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91074"/>
          <a:stretch/>
        </p:blipFill>
        <p:spPr>
          <a:xfrm>
            <a:off x="6642658" y="6616700"/>
            <a:ext cx="2199717" cy="2413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42658" y="0"/>
            <a:ext cx="2199717" cy="1344271"/>
          </a:xfrm>
          <a:prstGeom prst="rect">
            <a:avLst/>
          </a:prstGeom>
        </p:spPr>
      </p:pic>
    </p:spTree>
    <p:extLst>
      <p:ext uri="{BB962C8B-B14F-4D97-AF65-F5344CB8AC3E}">
        <p14:creationId xmlns:p14="http://schemas.microsoft.com/office/powerpoint/2010/main" val="3633130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PP - Title and Content - White">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67249" y="181007"/>
            <a:ext cx="6868048" cy="837372"/>
          </a:xfrm>
        </p:spPr>
        <p:txBody>
          <a:bodyPr/>
          <a:lstStyle/>
          <a:p>
            <a:r>
              <a:rPr lang="en-US"/>
              <a:t>Click to edit Master title style</a:t>
            </a:r>
            <a:endParaRPr lang="en-GB"/>
          </a:p>
        </p:txBody>
      </p:sp>
      <p:sp>
        <p:nvSpPr>
          <p:cNvPr id="3" name="Content Placeholder 2"/>
          <p:cNvSpPr>
            <a:spLocks noGrp="1"/>
          </p:cNvSpPr>
          <p:nvPr userDrawn="1">
            <p:ph idx="1"/>
          </p:nvPr>
        </p:nvSpPr>
        <p:spPr>
          <a:xfrm>
            <a:off x="457201" y="1305459"/>
            <a:ext cx="8093075" cy="4911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0513" y="1"/>
            <a:ext cx="1331862" cy="813915"/>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91074"/>
          <a:stretch/>
        </p:blipFill>
        <p:spPr>
          <a:xfrm>
            <a:off x="7510513" y="6616331"/>
            <a:ext cx="1331861" cy="255116"/>
          </a:xfrm>
          <a:prstGeom prst="rect">
            <a:avLst/>
          </a:prstGeom>
        </p:spPr>
      </p:pic>
      <p:sp>
        <p:nvSpPr>
          <p:cNvPr id="4" name="Slide Number Placeholder 3"/>
          <p:cNvSpPr>
            <a:spLocks noGrp="1"/>
          </p:cNvSpPr>
          <p:nvPr>
            <p:ph type="sldNum" sz="quarter" idx="10"/>
          </p:nvPr>
        </p:nvSpPr>
        <p:spPr/>
        <p:txBody>
          <a:bodyPr/>
          <a:lstStyle/>
          <a:p>
            <a:fld id="{40FB2447-E0FE-4115-B3AB-AFD703434ADC}" type="slidenum">
              <a:rPr lang="en-GB" smtClean="0"/>
              <a:t>‹#›</a:t>
            </a:fld>
            <a:endParaRPr lang="en-GB"/>
          </a:p>
        </p:txBody>
      </p:sp>
    </p:spTree>
    <p:extLst>
      <p:ext uri="{BB962C8B-B14F-4D97-AF65-F5344CB8AC3E}">
        <p14:creationId xmlns:p14="http://schemas.microsoft.com/office/powerpoint/2010/main" val="2856565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P - Title and Chart 1 - White">
    <p:spTree>
      <p:nvGrpSpPr>
        <p:cNvPr id="1" name=""/>
        <p:cNvGrpSpPr/>
        <p:nvPr/>
      </p:nvGrpSpPr>
      <p:grpSpPr>
        <a:xfrm>
          <a:off x="0" y="0"/>
          <a:ext cx="0" cy="0"/>
          <a:chOff x="0" y="0"/>
          <a:chExt cx="0" cy="0"/>
        </a:xfrm>
      </p:grpSpPr>
      <p:sp>
        <p:nvSpPr>
          <p:cNvPr id="2" name="Title 1"/>
          <p:cNvSpPr>
            <a:spLocks noGrp="1"/>
          </p:cNvSpPr>
          <p:nvPr>
            <p:ph type="title"/>
          </p:nvPr>
        </p:nvSpPr>
        <p:spPr>
          <a:xfrm>
            <a:off x="467249" y="181007"/>
            <a:ext cx="6847952" cy="837372"/>
          </a:xfrm>
        </p:spPr>
        <p:txBody>
          <a:bodyPr/>
          <a:lstStyle/>
          <a:p>
            <a:r>
              <a:rPr lang="en-US"/>
              <a:t>Click to edit Master title style</a:t>
            </a:r>
            <a:endParaRPr lang="en-GB"/>
          </a:p>
        </p:txBody>
      </p:sp>
      <p:sp>
        <p:nvSpPr>
          <p:cNvPr id="10" name="Chart Placeholder 9"/>
          <p:cNvSpPr>
            <a:spLocks noGrp="1"/>
          </p:cNvSpPr>
          <p:nvPr>
            <p:ph type="chart" sz="quarter" idx="10"/>
          </p:nvPr>
        </p:nvSpPr>
        <p:spPr>
          <a:xfrm>
            <a:off x="593725" y="1308494"/>
            <a:ext cx="7956550" cy="4908157"/>
          </a:xfrm>
        </p:spPr>
        <p:txBody>
          <a:bodyPr/>
          <a:lstStyle/>
          <a:p>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0513" y="1"/>
            <a:ext cx="1331862" cy="813915"/>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91074"/>
          <a:stretch/>
        </p:blipFill>
        <p:spPr>
          <a:xfrm>
            <a:off x="7510513" y="6616331"/>
            <a:ext cx="1331861" cy="255116"/>
          </a:xfrm>
          <a:prstGeom prst="rect">
            <a:avLst/>
          </a:prstGeom>
        </p:spPr>
      </p:pic>
      <p:sp>
        <p:nvSpPr>
          <p:cNvPr id="3" name="Slide Number Placeholder 2"/>
          <p:cNvSpPr>
            <a:spLocks noGrp="1"/>
          </p:cNvSpPr>
          <p:nvPr>
            <p:ph type="sldNum" sz="quarter" idx="11"/>
          </p:nvPr>
        </p:nvSpPr>
        <p:spPr/>
        <p:txBody>
          <a:bodyPr/>
          <a:lstStyle/>
          <a:p>
            <a:fld id="{40FB2447-E0FE-4115-B3AB-AFD703434ADC}" type="slidenum">
              <a:rPr lang="en-GB" smtClean="0"/>
              <a:t>‹#›</a:t>
            </a:fld>
            <a:endParaRPr lang="en-GB"/>
          </a:p>
        </p:txBody>
      </p:sp>
    </p:spTree>
    <p:extLst>
      <p:ext uri="{BB962C8B-B14F-4D97-AF65-F5344CB8AC3E}">
        <p14:creationId xmlns:p14="http://schemas.microsoft.com/office/powerpoint/2010/main" val="2144804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P - Section Header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103" y="2170038"/>
            <a:ext cx="8069123" cy="737876"/>
          </a:xfrm>
        </p:spPr>
        <p:txBody>
          <a:bodyPr anchor="t">
            <a:normAutofit/>
          </a:bodyPr>
          <a:lstStyle>
            <a:lvl1pPr algn="l">
              <a:defRPr sz="3200" b="0" cap="none"/>
            </a:lvl1pPr>
          </a:lstStyle>
          <a:p>
            <a:r>
              <a:rPr lang="en-US" dirty="0"/>
              <a:t>Click to edit master title style</a:t>
            </a:r>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0513" y="1"/>
            <a:ext cx="1331862" cy="813915"/>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91074"/>
          <a:stretch/>
        </p:blipFill>
        <p:spPr>
          <a:xfrm>
            <a:off x="7510513" y="6616331"/>
            <a:ext cx="1331861" cy="255116"/>
          </a:xfrm>
          <a:prstGeom prst="rect">
            <a:avLst/>
          </a:prstGeom>
        </p:spPr>
      </p:pic>
      <p:sp>
        <p:nvSpPr>
          <p:cNvPr id="3" name="Slide Number Placeholder 2"/>
          <p:cNvSpPr>
            <a:spLocks noGrp="1"/>
          </p:cNvSpPr>
          <p:nvPr>
            <p:ph type="sldNum" sz="quarter" idx="10"/>
          </p:nvPr>
        </p:nvSpPr>
        <p:spPr/>
        <p:txBody>
          <a:bodyPr/>
          <a:lstStyle/>
          <a:p>
            <a:fld id="{40FB2447-E0FE-4115-B3AB-AFD703434ADC}" type="slidenum">
              <a:rPr lang="en-GB" smtClean="0"/>
              <a:t>‹#›</a:t>
            </a:fld>
            <a:endParaRPr lang="en-GB"/>
          </a:p>
        </p:txBody>
      </p:sp>
    </p:spTree>
    <p:extLst>
      <p:ext uri="{BB962C8B-B14F-4D97-AF65-F5344CB8AC3E}">
        <p14:creationId xmlns:p14="http://schemas.microsoft.com/office/powerpoint/2010/main" val="221074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PP - Two Content - White">
    <p:spTree>
      <p:nvGrpSpPr>
        <p:cNvPr id="1" name=""/>
        <p:cNvGrpSpPr/>
        <p:nvPr/>
      </p:nvGrpSpPr>
      <p:grpSpPr>
        <a:xfrm>
          <a:off x="0" y="0"/>
          <a:ext cx="0" cy="0"/>
          <a:chOff x="0" y="0"/>
          <a:chExt cx="0" cy="0"/>
        </a:xfrm>
      </p:grpSpPr>
      <p:sp>
        <p:nvSpPr>
          <p:cNvPr id="2" name="Title 1"/>
          <p:cNvSpPr>
            <a:spLocks noGrp="1"/>
          </p:cNvSpPr>
          <p:nvPr>
            <p:ph type="title"/>
          </p:nvPr>
        </p:nvSpPr>
        <p:spPr>
          <a:xfrm>
            <a:off x="467249" y="181007"/>
            <a:ext cx="6908242" cy="837372"/>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345652"/>
            <a:ext cx="4038600" cy="4428803"/>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45652"/>
            <a:ext cx="4038600" cy="4428803"/>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0513" y="1"/>
            <a:ext cx="1331862" cy="813915"/>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91074"/>
          <a:stretch/>
        </p:blipFill>
        <p:spPr>
          <a:xfrm>
            <a:off x="7510513" y="6616331"/>
            <a:ext cx="1331861" cy="255116"/>
          </a:xfrm>
          <a:prstGeom prst="rect">
            <a:avLst/>
          </a:prstGeom>
        </p:spPr>
      </p:pic>
      <p:sp>
        <p:nvSpPr>
          <p:cNvPr id="5" name="Slide Number Placeholder 4"/>
          <p:cNvSpPr>
            <a:spLocks noGrp="1"/>
          </p:cNvSpPr>
          <p:nvPr>
            <p:ph type="sldNum" sz="quarter" idx="10"/>
          </p:nvPr>
        </p:nvSpPr>
        <p:spPr/>
        <p:txBody>
          <a:bodyPr/>
          <a:lstStyle/>
          <a:p>
            <a:fld id="{40FB2447-E0FE-4115-B3AB-AFD703434ADC}" type="slidenum">
              <a:rPr lang="en-GB" smtClean="0"/>
              <a:t>‹#›</a:t>
            </a:fld>
            <a:endParaRPr lang="en-GB"/>
          </a:p>
        </p:txBody>
      </p:sp>
    </p:spTree>
    <p:extLst>
      <p:ext uri="{BB962C8B-B14F-4D97-AF65-F5344CB8AC3E}">
        <p14:creationId xmlns:p14="http://schemas.microsoft.com/office/powerpoint/2010/main" val="383048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P - Title Only - White">
    <p:spTree>
      <p:nvGrpSpPr>
        <p:cNvPr id="1" name=""/>
        <p:cNvGrpSpPr/>
        <p:nvPr/>
      </p:nvGrpSpPr>
      <p:grpSpPr>
        <a:xfrm>
          <a:off x="0" y="0"/>
          <a:ext cx="0" cy="0"/>
          <a:chOff x="0" y="0"/>
          <a:chExt cx="0" cy="0"/>
        </a:xfrm>
      </p:grpSpPr>
      <p:sp>
        <p:nvSpPr>
          <p:cNvPr id="2" name="Title 1"/>
          <p:cNvSpPr>
            <a:spLocks noGrp="1"/>
          </p:cNvSpPr>
          <p:nvPr>
            <p:ph type="title"/>
          </p:nvPr>
        </p:nvSpPr>
        <p:spPr>
          <a:xfrm>
            <a:off x="467249" y="181007"/>
            <a:ext cx="6898194" cy="837372"/>
          </a:xfrm>
        </p:spPr>
        <p:txBody>
          <a:bodyPr/>
          <a:lstStyle/>
          <a:p>
            <a:r>
              <a:rPr lang="en-US" dirty="0"/>
              <a:t>Click to edit Master title style</a:t>
            </a:r>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0513" y="1"/>
            <a:ext cx="1331862" cy="813915"/>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91074"/>
          <a:stretch/>
        </p:blipFill>
        <p:spPr>
          <a:xfrm>
            <a:off x="7510513" y="6616331"/>
            <a:ext cx="1331861" cy="255116"/>
          </a:xfrm>
          <a:prstGeom prst="rect">
            <a:avLst/>
          </a:prstGeom>
        </p:spPr>
      </p:pic>
      <p:sp>
        <p:nvSpPr>
          <p:cNvPr id="3" name="Slide Number Placeholder 2"/>
          <p:cNvSpPr>
            <a:spLocks noGrp="1"/>
          </p:cNvSpPr>
          <p:nvPr>
            <p:ph type="sldNum" sz="quarter" idx="10"/>
          </p:nvPr>
        </p:nvSpPr>
        <p:spPr/>
        <p:txBody>
          <a:bodyPr/>
          <a:lstStyle/>
          <a:p>
            <a:fld id="{40FB2447-E0FE-4115-B3AB-AFD703434ADC}" type="slidenum">
              <a:rPr lang="en-GB" smtClean="0"/>
              <a:t>‹#›</a:t>
            </a:fld>
            <a:endParaRPr lang="en-GB"/>
          </a:p>
        </p:txBody>
      </p:sp>
    </p:spTree>
    <p:extLst>
      <p:ext uri="{BB962C8B-B14F-4D97-AF65-F5344CB8AC3E}">
        <p14:creationId xmlns:p14="http://schemas.microsoft.com/office/powerpoint/2010/main" val="42313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P - Blank -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0513" y="1"/>
            <a:ext cx="1331862" cy="813915"/>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l="91074"/>
          <a:stretch/>
        </p:blipFill>
        <p:spPr>
          <a:xfrm>
            <a:off x="7510513" y="6616331"/>
            <a:ext cx="1331861" cy="255116"/>
          </a:xfrm>
          <a:prstGeom prst="rect">
            <a:avLst/>
          </a:prstGeom>
        </p:spPr>
      </p:pic>
      <p:sp>
        <p:nvSpPr>
          <p:cNvPr id="2" name="Slide Number Placeholder 1"/>
          <p:cNvSpPr>
            <a:spLocks noGrp="1"/>
          </p:cNvSpPr>
          <p:nvPr>
            <p:ph type="sldNum" sz="quarter" idx="10"/>
          </p:nvPr>
        </p:nvSpPr>
        <p:spPr/>
        <p:txBody>
          <a:bodyPr/>
          <a:lstStyle/>
          <a:p>
            <a:fld id="{40FB2447-E0FE-4115-B3AB-AFD703434ADC}" type="slidenum">
              <a:rPr lang="en-GB" smtClean="0"/>
              <a:t>‹#›</a:t>
            </a:fld>
            <a:endParaRPr lang="en-GB"/>
          </a:p>
        </p:txBody>
      </p:sp>
    </p:spTree>
    <p:extLst>
      <p:ext uri="{BB962C8B-B14F-4D97-AF65-F5344CB8AC3E}">
        <p14:creationId xmlns:p14="http://schemas.microsoft.com/office/powerpoint/2010/main" val="365518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P - Content and Picture - White">
    <p:spTree>
      <p:nvGrpSpPr>
        <p:cNvPr id="1" name=""/>
        <p:cNvGrpSpPr/>
        <p:nvPr/>
      </p:nvGrpSpPr>
      <p:grpSpPr>
        <a:xfrm>
          <a:off x="0" y="0"/>
          <a:ext cx="0" cy="0"/>
          <a:chOff x="0" y="0"/>
          <a:chExt cx="0" cy="0"/>
        </a:xfrm>
      </p:grpSpPr>
      <p:sp>
        <p:nvSpPr>
          <p:cNvPr id="2" name="Title 1"/>
          <p:cNvSpPr>
            <a:spLocks noGrp="1"/>
          </p:cNvSpPr>
          <p:nvPr>
            <p:ph type="title"/>
          </p:nvPr>
        </p:nvSpPr>
        <p:spPr>
          <a:xfrm>
            <a:off x="4451421" y="1072737"/>
            <a:ext cx="4390954" cy="837372"/>
          </a:xfrm>
        </p:spPr>
        <p:txBody>
          <a:bodyPr>
            <a:noAutofit/>
          </a:bodyPr>
          <a:lstStyle>
            <a:lvl1pPr>
              <a:defRPr sz="2200"/>
            </a:lvl1pPr>
          </a:lstStyle>
          <a:p>
            <a:r>
              <a:rPr lang="en-US" dirty="0"/>
              <a:t>Click to edit Master title style</a:t>
            </a:r>
            <a:endParaRPr lang="en-GB" dirty="0"/>
          </a:p>
        </p:txBody>
      </p:sp>
      <p:sp>
        <p:nvSpPr>
          <p:cNvPr id="4" name="Text Placeholder 3"/>
          <p:cNvSpPr>
            <a:spLocks noGrp="1"/>
          </p:cNvSpPr>
          <p:nvPr>
            <p:ph type="body" sz="quarter" idx="10"/>
          </p:nvPr>
        </p:nvSpPr>
        <p:spPr>
          <a:xfrm>
            <a:off x="4461379" y="1869038"/>
            <a:ext cx="4380996" cy="4414847"/>
          </a:xfrm>
        </p:spPr>
        <p:txBody>
          <a:bodyPr>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icture Placeholder 5"/>
          <p:cNvSpPr>
            <a:spLocks noGrp="1"/>
          </p:cNvSpPr>
          <p:nvPr>
            <p:ph type="pic" sz="quarter" idx="11"/>
          </p:nvPr>
        </p:nvSpPr>
        <p:spPr>
          <a:xfrm>
            <a:off x="1" y="2"/>
            <a:ext cx="4190163" cy="6857999"/>
          </a:xfrm>
        </p:spPr>
        <p:txBody>
          <a:bodyPr/>
          <a:lstStyle/>
          <a:p>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0513" y="1"/>
            <a:ext cx="1331862" cy="813915"/>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91074"/>
          <a:stretch/>
        </p:blipFill>
        <p:spPr>
          <a:xfrm>
            <a:off x="7510513" y="6616331"/>
            <a:ext cx="1331861" cy="255116"/>
          </a:xfrm>
          <a:prstGeom prst="rect">
            <a:avLst/>
          </a:prstGeom>
        </p:spPr>
      </p:pic>
      <p:sp>
        <p:nvSpPr>
          <p:cNvPr id="3" name="Slide Number Placeholder 2"/>
          <p:cNvSpPr>
            <a:spLocks noGrp="1"/>
          </p:cNvSpPr>
          <p:nvPr>
            <p:ph type="sldNum" sz="quarter" idx="12"/>
          </p:nvPr>
        </p:nvSpPr>
        <p:spPr/>
        <p:txBody>
          <a:bodyPr/>
          <a:lstStyle/>
          <a:p>
            <a:fld id="{40FB2447-E0FE-4115-B3AB-AFD703434ADC}" type="slidenum">
              <a:rPr lang="en-GB" smtClean="0"/>
              <a:t>‹#›</a:t>
            </a:fld>
            <a:endParaRPr lang="en-GB"/>
          </a:p>
        </p:txBody>
      </p:sp>
    </p:spTree>
    <p:extLst>
      <p:ext uri="{BB962C8B-B14F-4D97-AF65-F5344CB8AC3E}">
        <p14:creationId xmlns:p14="http://schemas.microsoft.com/office/powerpoint/2010/main" val="867237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248" y="181007"/>
            <a:ext cx="8083027" cy="83737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1" y="1305459"/>
            <a:ext cx="8093075" cy="49111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4"/>
          </p:nvPr>
        </p:nvSpPr>
        <p:spPr>
          <a:xfrm>
            <a:off x="457200" y="6280150"/>
            <a:ext cx="2133600" cy="365125"/>
          </a:xfrm>
          <a:prstGeom prst="rect">
            <a:avLst/>
          </a:prstGeom>
        </p:spPr>
        <p:txBody>
          <a:bodyPr vert="horz" lIns="91440" tIns="45720" rIns="91440" bIns="45720" rtlCol="0" anchor="ctr"/>
          <a:lstStyle>
            <a:lvl1pPr algn="l">
              <a:defRPr sz="1600">
                <a:solidFill>
                  <a:schemeClr val="tx1"/>
                </a:solidFill>
              </a:defRPr>
            </a:lvl1pPr>
          </a:lstStyle>
          <a:p>
            <a:fld id="{40FB2447-E0FE-4115-B3AB-AFD703434ADC}" type="slidenum">
              <a:rPr lang="en-GB" smtClean="0"/>
              <a:pPr/>
              <a:t>‹#›</a:t>
            </a:fld>
            <a:endParaRPr lang="en-GB"/>
          </a:p>
        </p:txBody>
      </p:sp>
    </p:spTree>
    <p:extLst>
      <p:ext uri="{BB962C8B-B14F-4D97-AF65-F5344CB8AC3E}">
        <p14:creationId xmlns:p14="http://schemas.microsoft.com/office/powerpoint/2010/main" val="294984804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6" r:id="rId4"/>
    <p:sldLayoutId id="2147483651" r:id="rId5"/>
    <p:sldLayoutId id="2147483652" r:id="rId6"/>
    <p:sldLayoutId id="2147483654" r:id="rId7"/>
    <p:sldLayoutId id="2147483655" r:id="rId8"/>
    <p:sldLayoutId id="2147483659" r:id="rId9"/>
    <p:sldLayoutId id="2147483658" r:id="rId10"/>
    <p:sldLayoutId id="2147483674" r:id="rId11"/>
  </p:sldLayoutIdLst>
  <p:hf hdr="0" ftr="0" dt="0"/>
  <p:txStyles>
    <p:titleStyle>
      <a:lvl1pPr algn="l" defTabSz="914400" rtl="0" eaLnBrk="1" latinLnBrk="0" hangingPunct="1">
        <a:spcBef>
          <a:spcPct val="0"/>
        </a:spcBef>
        <a:buNone/>
        <a:defRPr sz="2800" kern="1200">
          <a:solidFill>
            <a:srgbClr val="EF3624"/>
          </a:solidFill>
          <a:latin typeface="Arial" pitchFamily="34" charset="0"/>
          <a:ea typeface="+mj-ea"/>
          <a:cs typeface="Arial" pitchFamily="34" charset="0"/>
        </a:defRPr>
      </a:lvl1pPr>
    </p:titleStyle>
    <p:bodyStyle>
      <a:lvl1pPr marL="180975" indent="-180975" algn="l" defTabSz="914400" rtl="0" eaLnBrk="1" latinLnBrk="0" hangingPunct="1">
        <a:spcBef>
          <a:spcPct val="20000"/>
        </a:spcBef>
        <a:buClr>
          <a:srgbClr val="EF3624"/>
        </a:buClr>
        <a:buFont typeface="Wingdings" pitchFamily="2" charset="2"/>
        <a:buChar char="§"/>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EF3624"/>
        </a:buClr>
        <a:buFont typeface="Wingdings" pitchFamily="2" charset="2"/>
        <a:buChar char="§"/>
        <a:defRPr sz="1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EF3624"/>
        </a:buClr>
        <a:buFont typeface="Wingdings" pitchFamily="2" charset="2"/>
        <a:buChar char="§"/>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EF3624"/>
        </a:buClr>
        <a:buFont typeface="Wingdings" pitchFamily="2" charset="2"/>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EF3624"/>
        </a:buClr>
        <a:buFont typeface="Wingdings" pitchFamily="2" charset="2"/>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12" cstate="print">
            <a:extLst>
              <a:ext uri="{28A0092B-C50C-407E-A947-70E740481C1C}">
                <a14:useLocalDpi xmlns:a14="http://schemas.microsoft.com/office/drawing/2010/main" val="0"/>
              </a:ext>
            </a:extLst>
          </a:blip>
          <a:srcRect l="91074"/>
          <a:stretch/>
        </p:blipFill>
        <p:spPr>
          <a:xfrm>
            <a:off x="0" y="0"/>
            <a:ext cx="9144000" cy="6858000"/>
          </a:xfrm>
          <a:prstGeom prst="rect">
            <a:avLst/>
          </a:prstGeom>
        </p:spPr>
      </p:pic>
      <p:sp>
        <p:nvSpPr>
          <p:cNvPr id="2" name="Title Placeholder 1"/>
          <p:cNvSpPr>
            <a:spLocks noGrp="1"/>
          </p:cNvSpPr>
          <p:nvPr>
            <p:ph type="title"/>
          </p:nvPr>
        </p:nvSpPr>
        <p:spPr>
          <a:xfrm>
            <a:off x="467248" y="181007"/>
            <a:ext cx="8083027" cy="83737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1" y="1292012"/>
            <a:ext cx="8093075" cy="49111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29257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lvl1pPr algn="l" defTabSz="914400" rtl="0" eaLnBrk="1" latinLnBrk="0" hangingPunct="1">
        <a:spcBef>
          <a:spcPct val="0"/>
        </a:spcBef>
        <a:buNone/>
        <a:defRPr sz="2800" b="1" kern="1200">
          <a:solidFill>
            <a:schemeClr val="bg1"/>
          </a:solidFill>
          <a:latin typeface="Arial" pitchFamily="34" charset="0"/>
          <a:ea typeface="+mj-ea"/>
          <a:cs typeface="Arial" pitchFamily="34" charset="0"/>
        </a:defRPr>
      </a:lvl1pPr>
    </p:titleStyle>
    <p:bodyStyle>
      <a:lvl1pPr marL="180975" indent="-180975" algn="l" defTabSz="914400" rtl="0" eaLnBrk="1" latinLnBrk="0" hangingPunct="1">
        <a:spcBef>
          <a:spcPct val="20000"/>
        </a:spcBef>
        <a:buClr>
          <a:srgbClr val="000000"/>
        </a:buClr>
        <a:buFont typeface="Wingdings" pitchFamily="2" charset="2"/>
        <a:buChar char="§"/>
        <a:defRPr sz="1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0000"/>
        </a:buClr>
        <a:buFont typeface="Wingdings" pitchFamily="2" charset="2"/>
        <a:buChar char="§"/>
        <a:defRPr sz="16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Clr>
          <a:srgbClr val="000000"/>
        </a:buClr>
        <a:buFont typeface="Wingdings" pitchFamily="2" charset="2"/>
        <a:buChar char="§"/>
        <a:defRPr sz="1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Clr>
          <a:srgbClr val="000000"/>
        </a:buClr>
        <a:buFont typeface="Wingdings" pitchFamily="2" charset="2"/>
        <a:buChar char="§"/>
        <a:defRPr sz="12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0000"/>
        </a:buClr>
        <a:buFont typeface="Wingdings" pitchFamily="2" charset="2"/>
        <a:buChar char="§"/>
        <a:defRPr sz="12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1"/>
            <a:ext cx="9144000" cy="6858000"/>
          </a:xfrm>
          <a:prstGeom prst="rect">
            <a:avLst/>
          </a:prstGeom>
        </p:spPr>
      </p:pic>
    </p:spTree>
    <p:extLst>
      <p:ext uri="{BB962C8B-B14F-4D97-AF65-F5344CB8AC3E}">
        <p14:creationId xmlns:p14="http://schemas.microsoft.com/office/powerpoint/2010/main" val="643228010"/>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defTabSz="914400" rtl="0" eaLnBrk="1" latinLnBrk="0" hangingPunct="1">
        <a:spcBef>
          <a:spcPct val="0"/>
        </a:spcBef>
        <a:buNone/>
        <a:defRPr sz="2800" b="1" kern="1200">
          <a:solidFill>
            <a:schemeClr val="bg1"/>
          </a:solidFill>
          <a:latin typeface="Arial" pitchFamily="34" charset="0"/>
          <a:ea typeface="+mj-ea"/>
          <a:cs typeface="Arial" pitchFamily="34" charset="0"/>
        </a:defRPr>
      </a:lvl1pPr>
    </p:titleStyle>
    <p:bodyStyle>
      <a:lvl1pPr marL="180975" indent="-180975" algn="l" defTabSz="914400" rtl="0" eaLnBrk="1" latinLnBrk="0" hangingPunct="1">
        <a:spcBef>
          <a:spcPct val="20000"/>
        </a:spcBef>
        <a:buClr>
          <a:srgbClr val="000000"/>
        </a:buClr>
        <a:buFont typeface="Wingdings" pitchFamily="2" charset="2"/>
        <a:buChar char="§"/>
        <a:defRPr sz="1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0000"/>
        </a:buClr>
        <a:buFont typeface="Wingdings" pitchFamily="2" charset="2"/>
        <a:buChar char="§"/>
        <a:defRPr sz="16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Clr>
          <a:srgbClr val="000000"/>
        </a:buClr>
        <a:buFont typeface="Wingdings" pitchFamily="2" charset="2"/>
        <a:buChar char="§"/>
        <a:defRPr sz="1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Clr>
          <a:srgbClr val="000000"/>
        </a:buClr>
        <a:buFont typeface="Wingdings" pitchFamily="2" charset="2"/>
        <a:buChar char="§"/>
        <a:defRPr sz="12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0000"/>
        </a:buClr>
        <a:buFont typeface="Wingdings" pitchFamily="2" charset="2"/>
        <a:buChar char="§"/>
        <a:defRPr sz="12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214" y="2063499"/>
            <a:ext cx="8457071" cy="796395"/>
          </a:xfrm>
        </p:spPr>
        <p:txBody>
          <a:bodyPr>
            <a:noAutofit/>
          </a:bodyPr>
          <a:lstStyle/>
          <a:p>
            <a:r>
              <a:rPr lang="en-GB" sz="2800" dirty="0"/>
              <a:t>PORT OF LIVERPOOL CONTAINER TERMINAL</a:t>
            </a:r>
          </a:p>
        </p:txBody>
      </p:sp>
      <p:sp>
        <p:nvSpPr>
          <p:cNvPr id="4" name="Subtitle 3"/>
          <p:cNvSpPr>
            <a:spLocks noGrp="1"/>
          </p:cNvSpPr>
          <p:nvPr>
            <p:ph type="subTitle" idx="1"/>
          </p:nvPr>
        </p:nvSpPr>
        <p:spPr>
          <a:xfrm>
            <a:off x="487345" y="2854801"/>
            <a:ext cx="8062930" cy="1192266"/>
          </a:xfrm>
        </p:spPr>
        <p:txBody>
          <a:bodyPr>
            <a:normAutofit/>
          </a:bodyPr>
          <a:lstStyle/>
          <a:p>
            <a:pPr marL="342900" indent="-342900">
              <a:buClr>
                <a:schemeClr val="bg1"/>
              </a:buClr>
              <a:buFont typeface="Arial" pitchFamily="34" charset="0"/>
              <a:buChar char="•"/>
            </a:pPr>
            <a:r>
              <a:rPr lang="en-GB" dirty="0"/>
              <a:t>The Customer Access Portal (CAP) </a:t>
            </a:r>
          </a:p>
          <a:p>
            <a:pPr marL="342900" indent="-342900">
              <a:buClr>
                <a:schemeClr val="bg1"/>
              </a:buClr>
              <a:buFont typeface="Arial" pitchFamily="34" charset="0"/>
              <a:buChar char="•"/>
            </a:pPr>
            <a:r>
              <a:rPr lang="en-GB" dirty="0"/>
              <a:t>Requesting Access</a:t>
            </a:r>
          </a:p>
          <a:p>
            <a:pPr marL="342900" indent="-342900">
              <a:buClr>
                <a:schemeClr val="bg1"/>
              </a:buClr>
              <a:buFont typeface="Arial" pitchFamily="34" charset="0"/>
              <a:buChar char="•"/>
            </a:pPr>
            <a:r>
              <a:rPr lang="en-GB" dirty="0"/>
              <a:t>Using the CAP to make appointments</a:t>
            </a:r>
          </a:p>
        </p:txBody>
      </p:sp>
      <p:sp>
        <p:nvSpPr>
          <p:cNvPr id="6" name="Title 1"/>
          <p:cNvSpPr txBox="1">
            <a:spLocks/>
          </p:cNvSpPr>
          <p:nvPr/>
        </p:nvSpPr>
        <p:spPr>
          <a:xfrm>
            <a:off x="6705600" y="5661885"/>
            <a:ext cx="1903347" cy="79639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bg1"/>
                </a:solidFill>
                <a:latin typeface="Arial" pitchFamily="34" charset="0"/>
                <a:ea typeface="+mj-ea"/>
                <a:cs typeface="Arial" pitchFamily="34" charset="0"/>
              </a:defRPr>
            </a:lvl1pPr>
          </a:lstStyle>
          <a:p>
            <a:pPr algn="r"/>
            <a:r>
              <a:rPr lang="en-GB" sz="1400" dirty="0"/>
              <a:t>Training Document</a:t>
            </a:r>
          </a:p>
        </p:txBody>
      </p:sp>
    </p:spTree>
    <p:extLst>
      <p:ext uri="{BB962C8B-B14F-4D97-AF65-F5344CB8AC3E}">
        <p14:creationId xmlns:p14="http://schemas.microsoft.com/office/powerpoint/2010/main" val="3690788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19649" y="1270462"/>
            <a:ext cx="7701391" cy="2702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619649" y="333407"/>
            <a:ext cx="6908242" cy="8373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a:solidFill>
                  <a:srgbClr val="EF3624"/>
                </a:solidFill>
                <a:latin typeface="Arial" pitchFamily="34" charset="0"/>
                <a:ea typeface="+mj-ea"/>
                <a:cs typeface="Arial" pitchFamily="34" charset="0"/>
              </a:defRPr>
            </a:lvl1pPr>
          </a:lstStyle>
          <a:p>
            <a:r>
              <a:rPr lang="en-GB" dirty="0"/>
              <a:t>Haulier CAP - Truck Visit Appointments</a:t>
            </a:r>
          </a:p>
        </p:txBody>
      </p:sp>
      <p:sp>
        <p:nvSpPr>
          <p:cNvPr id="8" name="Content Placeholder 3"/>
          <p:cNvSpPr>
            <a:spLocks noGrp="1"/>
          </p:cNvSpPr>
          <p:nvPr>
            <p:ph sz="half" idx="2"/>
          </p:nvPr>
        </p:nvSpPr>
        <p:spPr>
          <a:xfrm>
            <a:off x="619649" y="4279979"/>
            <a:ext cx="7978251" cy="1447490"/>
          </a:xfrm>
          <a:solidFill>
            <a:schemeClr val="bg1"/>
          </a:solidFill>
        </p:spPr>
        <p:txBody>
          <a:bodyPr>
            <a:noAutofit/>
          </a:bodyPr>
          <a:lstStyle/>
          <a:p>
            <a:r>
              <a:rPr lang="en-GB" dirty="0"/>
              <a:t>Truck Visit Appointments can be accessed via clicking on Gate then Truck Visit Appointments. From this screen we can create an appointment for a vehicle to visit the terminal to collect/deliver a container</a:t>
            </a:r>
          </a:p>
          <a:p>
            <a:r>
              <a:rPr lang="en-GB" dirty="0"/>
              <a:t>To start creating an appointment</a:t>
            </a:r>
          </a:p>
          <a:p>
            <a:pPr lvl="1"/>
            <a:r>
              <a:rPr lang="en-GB" sz="1600" dirty="0"/>
              <a:t>Right click and select ‘add’</a:t>
            </a:r>
          </a:p>
          <a:p>
            <a:pPr marL="857250" lvl="2" indent="0">
              <a:buNone/>
            </a:pPr>
            <a:r>
              <a:rPr lang="en-GB" sz="1600" dirty="0"/>
              <a:t>Or</a:t>
            </a:r>
          </a:p>
          <a:p>
            <a:pPr lvl="1"/>
            <a:r>
              <a:rPr lang="en-GB" sz="1600" dirty="0"/>
              <a:t>select the ‘+’ icon in the top right.</a:t>
            </a:r>
          </a:p>
          <a:p>
            <a:pPr marL="0" indent="0">
              <a:buNone/>
            </a:pPr>
            <a:endParaRPr lang="en-GB" dirty="0"/>
          </a:p>
        </p:txBody>
      </p:sp>
      <p:sp>
        <p:nvSpPr>
          <p:cNvPr id="9" name="Rounded Rectangle 8"/>
          <p:cNvSpPr/>
          <p:nvPr/>
        </p:nvSpPr>
        <p:spPr>
          <a:xfrm>
            <a:off x="2993274" y="2870974"/>
            <a:ext cx="1196341" cy="1641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0"/>
          </p:nvPr>
        </p:nvSpPr>
        <p:spPr/>
        <p:txBody>
          <a:bodyPr/>
          <a:lstStyle/>
          <a:p>
            <a:fld id="{40FB2447-E0FE-4115-B3AB-AFD703434ADC}" type="slidenum">
              <a:rPr lang="en-GB" smtClean="0"/>
              <a:t>10</a:t>
            </a:fld>
            <a:endParaRPr lang="en-GB"/>
          </a:p>
        </p:txBody>
      </p:sp>
      <p:sp>
        <p:nvSpPr>
          <p:cNvPr id="7" name="Rounded Rectangle 6"/>
          <p:cNvSpPr/>
          <p:nvPr/>
        </p:nvSpPr>
        <p:spPr>
          <a:xfrm>
            <a:off x="8039100" y="1689874"/>
            <a:ext cx="153670" cy="1641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772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9649" y="333407"/>
            <a:ext cx="6908242" cy="8373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a:solidFill>
                  <a:srgbClr val="EF3624"/>
                </a:solidFill>
                <a:latin typeface="Arial" pitchFamily="34" charset="0"/>
                <a:ea typeface="+mj-ea"/>
                <a:cs typeface="Arial" pitchFamily="34" charset="0"/>
              </a:defRPr>
            </a:lvl1pPr>
          </a:lstStyle>
          <a:p>
            <a:r>
              <a:rPr lang="en-GB" dirty="0"/>
              <a:t>Add Truck Visit Appointment</a:t>
            </a:r>
          </a:p>
        </p:txBody>
      </p:sp>
      <p:sp>
        <p:nvSpPr>
          <p:cNvPr id="8" name="Content Placeholder 3"/>
          <p:cNvSpPr>
            <a:spLocks noGrp="1"/>
          </p:cNvSpPr>
          <p:nvPr>
            <p:ph sz="half" idx="2"/>
          </p:nvPr>
        </p:nvSpPr>
        <p:spPr>
          <a:xfrm>
            <a:off x="529069" y="3759200"/>
            <a:ext cx="8237913" cy="2425700"/>
          </a:xfrm>
          <a:solidFill>
            <a:schemeClr val="bg1"/>
          </a:solidFill>
        </p:spPr>
        <p:txBody>
          <a:bodyPr>
            <a:noAutofit/>
          </a:bodyPr>
          <a:lstStyle/>
          <a:p>
            <a:pPr marL="0" indent="0">
              <a:buNone/>
            </a:pPr>
            <a:r>
              <a:rPr lang="en-GB" b="1" dirty="0"/>
              <a:t>The Truck Visit Appointment form enables you to add/edit truck visit appointments</a:t>
            </a:r>
          </a:p>
          <a:p>
            <a:pPr marL="0" indent="0">
              <a:buNone/>
            </a:pPr>
            <a:endParaRPr lang="en-GB" b="1" dirty="0"/>
          </a:p>
          <a:p>
            <a:r>
              <a:rPr lang="en-GB" dirty="0"/>
              <a:t>Requested Date:</a:t>
            </a:r>
          </a:p>
          <a:p>
            <a:pPr lvl="1"/>
            <a:r>
              <a:rPr lang="en-GB" sz="1600" dirty="0"/>
              <a:t>From calendar select the date that your vehicle is due to visit site</a:t>
            </a:r>
          </a:p>
          <a:p>
            <a:pPr marL="0" indent="0">
              <a:buNone/>
            </a:pPr>
            <a:endParaRPr lang="en-GB" dirty="0"/>
          </a:p>
          <a:p>
            <a:r>
              <a:rPr lang="en-GB" dirty="0"/>
              <a:t>Truck Visit Appointment Openings: </a:t>
            </a:r>
          </a:p>
          <a:p>
            <a:pPr lvl="1"/>
            <a:r>
              <a:rPr lang="en-GB" sz="1600" dirty="0"/>
              <a:t>Select the relevant truck visit appointment slot (there are certain amount of slots available during each window – the above circled shows between 07:00-10:59 there are 150 slot openings available)</a:t>
            </a:r>
          </a:p>
          <a:p>
            <a:pPr marL="0" indent="0">
              <a:buNone/>
            </a:pPr>
            <a:endParaRPr lang="en-GB"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4628"/>
          <a:stretch/>
        </p:blipFill>
        <p:spPr bwMode="auto">
          <a:xfrm>
            <a:off x="529761" y="1305097"/>
            <a:ext cx="5389246" cy="2184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fld id="{40FB2447-E0FE-4115-B3AB-AFD703434ADC}" type="slidenum">
              <a:rPr lang="en-GB" smtClean="0"/>
              <a:t>11</a:t>
            </a:fld>
            <a:endParaRPr lang="en-GB"/>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377736" y="2384927"/>
            <a:ext cx="5389246" cy="1104727"/>
          </a:xfrm>
          <a:prstGeom prst="rect">
            <a:avLst/>
          </a:prstGeom>
          <a:noFill/>
          <a:ln w="190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9" name="Rounded Rectangle 8"/>
          <p:cNvSpPr/>
          <p:nvPr/>
        </p:nvSpPr>
        <p:spPr>
          <a:xfrm>
            <a:off x="4526452" y="3187034"/>
            <a:ext cx="1807673" cy="2320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6871507" y="3022924"/>
            <a:ext cx="1767667" cy="1641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4335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9649" y="333407"/>
            <a:ext cx="6908242" cy="8373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a:solidFill>
                  <a:srgbClr val="EF3624"/>
                </a:solidFill>
                <a:latin typeface="Arial" pitchFamily="34" charset="0"/>
                <a:ea typeface="+mj-ea"/>
                <a:cs typeface="Arial" pitchFamily="34" charset="0"/>
              </a:defRPr>
            </a:lvl1pPr>
          </a:lstStyle>
          <a:p>
            <a:r>
              <a:rPr lang="en-GB" dirty="0"/>
              <a:t>Add Truck Visit Appointment</a:t>
            </a:r>
          </a:p>
        </p:txBody>
      </p:sp>
      <p:sp>
        <p:nvSpPr>
          <p:cNvPr id="8" name="Content Placeholder 3"/>
          <p:cNvSpPr>
            <a:spLocks noGrp="1"/>
          </p:cNvSpPr>
          <p:nvPr>
            <p:ph sz="half" idx="2"/>
          </p:nvPr>
        </p:nvSpPr>
        <p:spPr>
          <a:xfrm>
            <a:off x="598603" y="3378200"/>
            <a:ext cx="8114242" cy="2959100"/>
          </a:xfrm>
          <a:solidFill>
            <a:schemeClr val="bg1"/>
          </a:solidFill>
        </p:spPr>
        <p:txBody>
          <a:bodyPr>
            <a:normAutofit fontScale="77500" lnSpcReduction="20000"/>
          </a:bodyPr>
          <a:lstStyle/>
          <a:p>
            <a:pPr marL="0" indent="0">
              <a:buNone/>
            </a:pPr>
            <a:r>
              <a:rPr lang="en-GB" sz="2100" b="1" dirty="0"/>
              <a:t>Truck Visit Information:</a:t>
            </a:r>
          </a:p>
          <a:p>
            <a:pPr marL="0" indent="0">
              <a:buNone/>
            </a:pPr>
            <a:r>
              <a:rPr lang="en-GB" sz="2100" dirty="0"/>
              <a:t>By clicking on the grey “Truck Visit Information” bar you can now expand this section to continue putting in appointment details:</a:t>
            </a:r>
          </a:p>
          <a:p>
            <a:pPr marL="0" indent="0">
              <a:buNone/>
            </a:pPr>
            <a:endParaRPr lang="en-GB" sz="2100" b="1" dirty="0"/>
          </a:p>
          <a:p>
            <a:r>
              <a:rPr lang="en-GB" sz="2100" dirty="0"/>
              <a:t>Trucking Company:</a:t>
            </a:r>
          </a:p>
          <a:p>
            <a:pPr lvl="1"/>
            <a:r>
              <a:rPr lang="en-GB" sz="2100" dirty="0"/>
              <a:t>Select your company from the drop down.</a:t>
            </a:r>
          </a:p>
          <a:p>
            <a:endParaRPr lang="en-GB" sz="2100" dirty="0"/>
          </a:p>
          <a:p>
            <a:r>
              <a:rPr lang="en-GB" sz="2100" dirty="0"/>
              <a:t>Haulier Origin:</a:t>
            </a:r>
          </a:p>
          <a:p>
            <a:pPr lvl="1"/>
            <a:r>
              <a:rPr lang="en-GB" sz="2100" dirty="0"/>
              <a:t>Select the container origin (Town / City) from the drop down.</a:t>
            </a:r>
          </a:p>
          <a:p>
            <a:pPr marL="0" indent="0">
              <a:buNone/>
            </a:pPr>
            <a:endParaRPr lang="en-GB" sz="2100" dirty="0"/>
          </a:p>
          <a:p>
            <a:r>
              <a:rPr lang="en-GB" sz="2100" dirty="0"/>
              <a:t>Haulier Destination:</a:t>
            </a:r>
          </a:p>
          <a:p>
            <a:pPr lvl="1"/>
            <a:r>
              <a:rPr lang="en-GB" sz="2100" dirty="0"/>
              <a:t>Select the container destination (Town/City) from the drop down.</a:t>
            </a:r>
          </a:p>
          <a:p>
            <a:pPr marL="0" indent="0">
              <a:buNone/>
            </a:pPr>
            <a:endParaRPr lang="en-GB" sz="2100" dirty="0"/>
          </a:p>
          <a:p>
            <a:endParaRPr lang="en-GB" sz="1200" dirty="0"/>
          </a:p>
          <a:p>
            <a:pPr marL="0" indent="0">
              <a:buNone/>
            </a:pPr>
            <a:endParaRPr lang="en-GB"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1494"/>
          <a:stretch/>
        </p:blipFill>
        <p:spPr bwMode="auto">
          <a:xfrm>
            <a:off x="752999" y="1241375"/>
            <a:ext cx="4332291" cy="1184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4010"/>
          <a:stretch/>
        </p:blipFill>
        <p:spPr bwMode="auto">
          <a:xfrm>
            <a:off x="4095751" y="2068057"/>
            <a:ext cx="4368798" cy="110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4655724" y="2730823"/>
            <a:ext cx="1590558" cy="1650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4655724" y="2912181"/>
            <a:ext cx="1590558" cy="1641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6745169" y="2731721"/>
            <a:ext cx="1638735" cy="1641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0"/>
          </p:nvPr>
        </p:nvSpPr>
        <p:spPr/>
        <p:txBody>
          <a:bodyPr/>
          <a:lstStyle/>
          <a:p>
            <a:fld id="{40FB2447-E0FE-4115-B3AB-AFD703434ADC}" type="slidenum">
              <a:rPr lang="en-GB" smtClean="0"/>
              <a:t>12</a:t>
            </a:fld>
            <a:endParaRPr lang="en-GB"/>
          </a:p>
        </p:txBody>
      </p:sp>
      <p:sp>
        <p:nvSpPr>
          <p:cNvPr id="13" name="Rounded Rectangle 12"/>
          <p:cNvSpPr/>
          <p:nvPr/>
        </p:nvSpPr>
        <p:spPr>
          <a:xfrm>
            <a:off x="752999" y="1684016"/>
            <a:ext cx="4267236" cy="1641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5956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9649" y="333407"/>
            <a:ext cx="6908242" cy="8373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a:solidFill>
                  <a:srgbClr val="EF3624"/>
                </a:solidFill>
                <a:latin typeface="Arial" pitchFamily="34" charset="0"/>
                <a:ea typeface="+mj-ea"/>
                <a:cs typeface="Arial" pitchFamily="34" charset="0"/>
              </a:defRPr>
            </a:lvl1pPr>
          </a:lstStyle>
          <a:p>
            <a:r>
              <a:rPr lang="en-GB" dirty="0"/>
              <a:t>Add Truck Visit Appointment</a:t>
            </a:r>
          </a:p>
        </p:txBody>
      </p:sp>
      <p:sp>
        <p:nvSpPr>
          <p:cNvPr id="8" name="Content Placeholder 3"/>
          <p:cNvSpPr>
            <a:spLocks noGrp="1"/>
          </p:cNvSpPr>
          <p:nvPr>
            <p:ph sz="half" idx="2"/>
          </p:nvPr>
        </p:nvSpPr>
        <p:spPr>
          <a:xfrm>
            <a:off x="724824" y="4209394"/>
            <a:ext cx="7750601" cy="1353279"/>
          </a:xfrm>
          <a:solidFill>
            <a:schemeClr val="bg1"/>
          </a:solidFill>
        </p:spPr>
        <p:txBody>
          <a:bodyPr>
            <a:normAutofit/>
          </a:bodyPr>
          <a:lstStyle/>
          <a:p>
            <a:pPr algn="just"/>
            <a:r>
              <a:rPr lang="en-GB" dirty="0"/>
              <a:t>The Truck Visit Appointment will now be displayed on the Truck Visit Appointments screen. </a:t>
            </a:r>
          </a:p>
          <a:p>
            <a:pPr algn="just"/>
            <a:r>
              <a:rPr lang="en-GB" dirty="0"/>
              <a:t>You will notice that in the State column it will read ‘Created’. This means that there is an active appointment that has yet to be used</a:t>
            </a: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316433" y="2692120"/>
            <a:ext cx="2602575" cy="101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4375495" y="3491697"/>
            <a:ext cx="450505" cy="1866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811621" y="5337566"/>
            <a:ext cx="7578251" cy="696246"/>
            <a:chOff x="864527" y="5606907"/>
            <a:chExt cx="7578251" cy="696246"/>
          </a:xfrm>
        </p:grpSpPr>
        <p:pic>
          <p:nvPicPr>
            <p:cNvPr id="410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503"/>
            <a:stretch/>
          </p:blipFill>
          <p:spPr bwMode="auto">
            <a:xfrm>
              <a:off x="864528" y="5606907"/>
              <a:ext cx="7578250" cy="696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864527" y="6116505"/>
              <a:ext cx="7506391" cy="1866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864528" y="6116505"/>
              <a:ext cx="606828" cy="1866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Slide Number Placeholder 2"/>
          <p:cNvSpPr>
            <a:spLocks noGrp="1"/>
          </p:cNvSpPr>
          <p:nvPr>
            <p:ph type="sldNum" sz="quarter" idx="10"/>
          </p:nvPr>
        </p:nvSpPr>
        <p:spPr/>
        <p:txBody>
          <a:bodyPr/>
          <a:lstStyle/>
          <a:p>
            <a:fld id="{40FB2447-E0FE-4115-B3AB-AFD703434ADC}" type="slidenum">
              <a:rPr lang="en-GB" smtClean="0"/>
              <a:t>13</a:t>
            </a:fld>
            <a:endParaRPr lang="en-GB"/>
          </a:p>
        </p:txBody>
      </p:sp>
      <p:sp>
        <p:nvSpPr>
          <p:cNvPr id="4" name="Rectangle 3"/>
          <p:cNvSpPr/>
          <p:nvPr/>
        </p:nvSpPr>
        <p:spPr>
          <a:xfrm>
            <a:off x="724824" y="1334481"/>
            <a:ext cx="7750599" cy="338554"/>
          </a:xfrm>
          <a:prstGeom prst="rect">
            <a:avLst/>
          </a:prstGeom>
        </p:spPr>
        <p:txBody>
          <a:bodyPr wrap="square">
            <a:spAutoFit/>
          </a:bodyPr>
          <a:lstStyle/>
          <a:p>
            <a:pPr algn="just"/>
            <a:r>
              <a:rPr lang="en-GB" sz="1600" dirty="0">
                <a:latin typeface="Arial" panose="020B0604020202020204" pitchFamily="34" charset="0"/>
                <a:cs typeface="Arial" panose="020B0604020202020204" pitchFamily="34" charset="0"/>
              </a:rPr>
              <a:t>When you are happy with your TVA details, click “Save” in the bottom right corner.</a:t>
            </a:r>
          </a:p>
        </p:txBody>
      </p:sp>
      <p:pic>
        <p:nvPicPr>
          <p:cNvPr id="1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1818" t="94106"/>
          <a:stretch/>
        </p:blipFill>
        <p:spPr bwMode="auto">
          <a:xfrm>
            <a:off x="7576588" y="1673035"/>
            <a:ext cx="794328" cy="18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le 12"/>
          <p:cNvSpPr/>
          <p:nvPr/>
        </p:nvSpPr>
        <p:spPr>
          <a:xfrm>
            <a:off x="7600623" y="1673035"/>
            <a:ext cx="381239" cy="1812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24825" y="2066598"/>
            <a:ext cx="7750600" cy="830997"/>
          </a:xfrm>
          <a:prstGeom prst="rect">
            <a:avLst/>
          </a:prstGeom>
        </p:spPr>
        <p:txBody>
          <a:bodyPr wrap="square">
            <a:spAutoFit/>
          </a:bodyPr>
          <a:lstStyle/>
          <a:p>
            <a:pPr algn="just"/>
            <a:r>
              <a:rPr lang="en-GB" sz="1600" dirty="0">
                <a:latin typeface="Arial" panose="020B0604020202020204" pitchFamily="34" charset="0"/>
                <a:cs typeface="Arial" panose="020B0604020202020204" pitchFamily="34" charset="0"/>
              </a:rPr>
              <a:t>It is important that you note the TVA appointment number down. This number your driver will be using when they reach the port, and you will soon be associating containers with it.</a:t>
            </a:r>
          </a:p>
        </p:txBody>
      </p:sp>
      <p:sp>
        <p:nvSpPr>
          <p:cNvPr id="15" name="Rectangle 14"/>
          <p:cNvSpPr/>
          <p:nvPr/>
        </p:nvSpPr>
        <p:spPr>
          <a:xfrm>
            <a:off x="724824" y="3705740"/>
            <a:ext cx="7890301" cy="338554"/>
          </a:xfrm>
          <a:prstGeom prst="rect">
            <a:avLst/>
          </a:prstGeom>
        </p:spPr>
        <p:txBody>
          <a:bodyPr wrap="square">
            <a:spAutoFit/>
          </a:bodyPr>
          <a:lstStyle/>
          <a:p>
            <a:pPr algn="just"/>
            <a:r>
              <a:rPr lang="en-GB" sz="1600" dirty="0">
                <a:latin typeface="Arial" panose="020B0604020202020204" pitchFamily="34" charset="0"/>
                <a:cs typeface="Arial" panose="020B0604020202020204" pitchFamily="34" charset="0"/>
              </a:rPr>
              <a:t>When you are happy, click OK to close down this pop-up.</a:t>
            </a:r>
          </a:p>
        </p:txBody>
      </p:sp>
    </p:spTree>
    <p:extLst>
      <p:ext uri="{BB962C8B-B14F-4D97-AF65-F5344CB8AC3E}">
        <p14:creationId xmlns:p14="http://schemas.microsoft.com/office/powerpoint/2010/main" val="1212701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9649" y="333407"/>
            <a:ext cx="6908242" cy="8373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a:solidFill>
                  <a:srgbClr val="EF3624"/>
                </a:solidFill>
                <a:latin typeface="Arial" pitchFamily="34" charset="0"/>
                <a:ea typeface="+mj-ea"/>
                <a:cs typeface="Arial" pitchFamily="34" charset="0"/>
              </a:defRPr>
            </a:lvl1pPr>
          </a:lstStyle>
          <a:p>
            <a:r>
              <a:rPr lang="en-GB" dirty="0"/>
              <a:t>Edit Truck Visit Appointment</a:t>
            </a:r>
          </a:p>
        </p:txBody>
      </p:sp>
      <p:sp>
        <p:nvSpPr>
          <p:cNvPr id="8" name="Content Placeholder 3"/>
          <p:cNvSpPr>
            <a:spLocks noGrp="1"/>
          </p:cNvSpPr>
          <p:nvPr>
            <p:ph sz="half" idx="2"/>
          </p:nvPr>
        </p:nvSpPr>
        <p:spPr>
          <a:xfrm>
            <a:off x="722817" y="3784216"/>
            <a:ext cx="7773484" cy="2222884"/>
          </a:xfrm>
          <a:solidFill>
            <a:schemeClr val="bg1"/>
          </a:solidFill>
        </p:spPr>
        <p:txBody>
          <a:bodyPr>
            <a:normAutofit/>
          </a:bodyPr>
          <a:lstStyle/>
          <a:p>
            <a:pPr algn="just"/>
            <a:r>
              <a:rPr lang="en-GB" dirty="0"/>
              <a:t>The edit function allows you to amend any information in the Truck Visit Appointment that you have previously created. Once edited just press Save, the Truck Visit Appointment Number will remain the same.</a:t>
            </a:r>
          </a:p>
          <a:p>
            <a:pPr algn="just"/>
            <a:r>
              <a:rPr lang="en-GB" dirty="0"/>
              <a:t>Locate Truck Visit Appointment that needs editing on the Truck Visit Appointment screen. Click on it so that it highlights green, right click and select Edit or click on the ‘pencil’ icon on the right hand side of the screen.</a:t>
            </a:r>
          </a:p>
          <a:p>
            <a:pPr algn="just"/>
            <a:r>
              <a:rPr lang="en-GB" dirty="0"/>
              <a:t>The Edit Truck Visit Appointment box will now open and you can make relevant changes.</a:t>
            </a:r>
          </a:p>
          <a:p>
            <a:pPr marL="0" indent="0" algn="just">
              <a:buNone/>
            </a:pPr>
            <a:endParaRPr lang="en-GB" dirty="0"/>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8267"/>
          <a:stretch/>
        </p:blipFill>
        <p:spPr bwMode="auto">
          <a:xfrm>
            <a:off x="1661392" y="1363288"/>
            <a:ext cx="6225308" cy="2054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fld id="{40FB2447-E0FE-4115-B3AB-AFD703434ADC}" type="slidenum">
              <a:rPr lang="en-GB" smtClean="0"/>
              <a:t>14</a:t>
            </a:fld>
            <a:endParaRPr lang="en-GB"/>
          </a:p>
        </p:txBody>
      </p:sp>
    </p:spTree>
    <p:extLst>
      <p:ext uri="{BB962C8B-B14F-4D97-AF65-F5344CB8AC3E}">
        <p14:creationId xmlns:p14="http://schemas.microsoft.com/office/powerpoint/2010/main" val="987177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9649" y="333407"/>
            <a:ext cx="6908242" cy="8373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a:solidFill>
                  <a:srgbClr val="EF3624"/>
                </a:solidFill>
                <a:latin typeface="Arial" pitchFamily="34" charset="0"/>
                <a:ea typeface="+mj-ea"/>
                <a:cs typeface="Arial" pitchFamily="34" charset="0"/>
              </a:defRPr>
            </a:lvl1pPr>
          </a:lstStyle>
          <a:p>
            <a:r>
              <a:rPr lang="en-GB" dirty="0"/>
              <a:t>Haulier CAP Gate &gt; Appointments</a:t>
            </a:r>
          </a:p>
        </p:txBody>
      </p:sp>
      <p:sp>
        <p:nvSpPr>
          <p:cNvPr id="10" name="Content Placeholder 3"/>
          <p:cNvSpPr>
            <a:spLocks noGrp="1"/>
          </p:cNvSpPr>
          <p:nvPr>
            <p:ph sz="half" idx="2"/>
          </p:nvPr>
        </p:nvSpPr>
        <p:spPr>
          <a:xfrm>
            <a:off x="619649" y="4288596"/>
            <a:ext cx="8092552" cy="2353887"/>
          </a:xfrm>
          <a:solidFill>
            <a:schemeClr val="bg1"/>
          </a:solidFill>
        </p:spPr>
        <p:txBody>
          <a:bodyPr>
            <a:normAutofit/>
          </a:bodyPr>
          <a:lstStyle/>
          <a:p>
            <a:pPr marL="0" indent="0" algn="just">
              <a:buNone/>
            </a:pPr>
            <a:r>
              <a:rPr lang="en-GB" sz="1400" dirty="0"/>
              <a:t>The Appointments section allows you to book a container appointment to come in/out of the terminal. You can then associate this appointment with the truck visit appointment that you have previously created.</a:t>
            </a:r>
          </a:p>
          <a:p>
            <a:pPr marL="0" indent="0" algn="just">
              <a:buNone/>
            </a:pPr>
            <a:endParaRPr lang="en-GB" sz="1400" dirty="0"/>
          </a:p>
          <a:p>
            <a:pPr algn="just"/>
            <a:r>
              <a:rPr lang="en-GB" sz="1400" dirty="0"/>
              <a:t>To create an appointment right click on the appointments screen and select ‘+ add’ or select the ‘+’ icon, both highlighted in red above</a:t>
            </a:r>
          </a:p>
          <a:p>
            <a:pPr marL="0" indent="0">
              <a:buNone/>
            </a:pPr>
            <a:endParaRPr lang="en-GB" dirty="0"/>
          </a:p>
        </p:txBody>
      </p:sp>
      <p:grpSp>
        <p:nvGrpSpPr>
          <p:cNvPr id="3" name="Group 2"/>
          <p:cNvGrpSpPr/>
          <p:nvPr/>
        </p:nvGrpSpPr>
        <p:grpSpPr>
          <a:xfrm>
            <a:off x="958337" y="1523999"/>
            <a:ext cx="7359302" cy="2572015"/>
            <a:chOff x="292183" y="1490531"/>
            <a:chExt cx="8299019" cy="2783284"/>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467" r="746" b="22390"/>
            <a:stretch/>
          </p:blipFill>
          <p:spPr bwMode="auto">
            <a:xfrm>
              <a:off x="292183" y="1490531"/>
              <a:ext cx="8299019" cy="2783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1953491" y="2964227"/>
              <a:ext cx="357448" cy="1641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8282707" y="1898724"/>
              <a:ext cx="128848" cy="1641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Slide Number Placeholder 1"/>
          <p:cNvSpPr>
            <a:spLocks noGrp="1"/>
          </p:cNvSpPr>
          <p:nvPr>
            <p:ph type="sldNum" sz="quarter" idx="10"/>
          </p:nvPr>
        </p:nvSpPr>
        <p:spPr/>
        <p:txBody>
          <a:bodyPr/>
          <a:lstStyle/>
          <a:p>
            <a:fld id="{40FB2447-E0FE-4115-B3AB-AFD703434ADC}" type="slidenum">
              <a:rPr lang="en-GB" smtClean="0"/>
              <a:t>15</a:t>
            </a:fld>
            <a:endParaRPr lang="en-GB"/>
          </a:p>
        </p:txBody>
      </p:sp>
    </p:spTree>
    <p:extLst>
      <p:ext uri="{BB962C8B-B14F-4D97-AF65-F5344CB8AC3E}">
        <p14:creationId xmlns:p14="http://schemas.microsoft.com/office/powerpoint/2010/main" val="3167766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9649" y="333407"/>
            <a:ext cx="6908242" cy="8373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a:solidFill>
                  <a:srgbClr val="EF3624"/>
                </a:solidFill>
                <a:latin typeface="Arial" pitchFamily="34" charset="0"/>
                <a:ea typeface="+mj-ea"/>
                <a:cs typeface="Arial" pitchFamily="34" charset="0"/>
              </a:defRPr>
            </a:lvl1pPr>
          </a:lstStyle>
          <a:p>
            <a:r>
              <a:rPr lang="en-GB" dirty="0"/>
              <a:t>Add Appointment</a:t>
            </a:r>
          </a:p>
        </p:txBody>
      </p:sp>
      <p:sp>
        <p:nvSpPr>
          <p:cNvPr id="10" name="Content Placeholder 3"/>
          <p:cNvSpPr>
            <a:spLocks noGrp="1"/>
          </p:cNvSpPr>
          <p:nvPr>
            <p:ph sz="half" idx="2"/>
          </p:nvPr>
        </p:nvSpPr>
        <p:spPr>
          <a:xfrm>
            <a:off x="822961" y="4521200"/>
            <a:ext cx="7597831" cy="1727430"/>
          </a:xfrm>
          <a:solidFill>
            <a:schemeClr val="bg1"/>
          </a:solidFill>
        </p:spPr>
        <p:txBody>
          <a:bodyPr>
            <a:normAutofit lnSpcReduction="10000"/>
          </a:bodyPr>
          <a:lstStyle/>
          <a:p>
            <a:r>
              <a:rPr lang="en-GB" dirty="0"/>
              <a:t>Line Operator</a:t>
            </a:r>
          </a:p>
          <a:p>
            <a:pPr lvl="1"/>
            <a:r>
              <a:rPr lang="en-GB" sz="1600" dirty="0"/>
              <a:t>From the drop down arrow select the line operator for the container that you are collecting/delivering</a:t>
            </a:r>
          </a:p>
          <a:p>
            <a:endParaRPr lang="en-GB" dirty="0"/>
          </a:p>
          <a:p>
            <a:r>
              <a:rPr lang="en-GB" dirty="0"/>
              <a:t>Transaction Type</a:t>
            </a:r>
          </a:p>
          <a:p>
            <a:pPr lvl="1"/>
            <a:r>
              <a:rPr lang="en-GB" sz="1600" dirty="0"/>
              <a:t>Select what type of appointment you are creating</a:t>
            </a:r>
          </a:p>
          <a:p>
            <a:endParaRPr lang="en-GB" dirty="0"/>
          </a:p>
          <a:p>
            <a:endParaRPr lang="en-GB" dirty="0"/>
          </a:p>
          <a:p>
            <a:pPr marL="0" indent="0">
              <a:buNone/>
            </a:pPr>
            <a:endParaRPr lang="en-GB" dirty="0"/>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628900" y="1170779"/>
            <a:ext cx="4045008"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628900" y="2912532"/>
            <a:ext cx="4045008" cy="1608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3"/>
          <p:cNvSpPr>
            <a:spLocks noGrp="1"/>
          </p:cNvSpPr>
          <p:nvPr>
            <p:ph sz="half" idx="2"/>
          </p:nvPr>
        </p:nvSpPr>
        <p:spPr>
          <a:xfrm>
            <a:off x="1384301" y="1745604"/>
            <a:ext cx="1066799" cy="404830"/>
          </a:xfrm>
          <a:solidFill>
            <a:schemeClr val="bg1"/>
          </a:solidFill>
        </p:spPr>
        <p:txBody>
          <a:bodyPr>
            <a:noAutofit/>
          </a:bodyPr>
          <a:lstStyle/>
          <a:p>
            <a:pPr marL="0" indent="0">
              <a:buNone/>
            </a:pPr>
            <a:r>
              <a:rPr lang="en-GB" dirty="0"/>
              <a:t>BEFORE</a:t>
            </a:r>
          </a:p>
          <a:p>
            <a:pPr marL="0" indent="0">
              <a:buNone/>
            </a:pPr>
            <a:endParaRPr lang="en-GB" sz="2000" dirty="0"/>
          </a:p>
        </p:txBody>
      </p:sp>
      <p:sp>
        <p:nvSpPr>
          <p:cNvPr id="8" name="Content Placeholder 3"/>
          <p:cNvSpPr>
            <a:spLocks noGrp="1"/>
          </p:cNvSpPr>
          <p:nvPr>
            <p:ph sz="half" idx="2"/>
          </p:nvPr>
        </p:nvSpPr>
        <p:spPr>
          <a:xfrm>
            <a:off x="1524001" y="3573817"/>
            <a:ext cx="876299" cy="449617"/>
          </a:xfrm>
          <a:solidFill>
            <a:schemeClr val="bg1"/>
          </a:solidFill>
        </p:spPr>
        <p:txBody>
          <a:bodyPr>
            <a:noAutofit/>
          </a:bodyPr>
          <a:lstStyle/>
          <a:p>
            <a:pPr marL="0" indent="0">
              <a:buNone/>
            </a:pPr>
            <a:r>
              <a:rPr lang="en-GB" dirty="0"/>
              <a:t>AFTER</a:t>
            </a:r>
          </a:p>
          <a:p>
            <a:pPr marL="0" indent="0">
              <a:buNone/>
            </a:pPr>
            <a:endParaRPr lang="en-GB" sz="2000" dirty="0"/>
          </a:p>
        </p:txBody>
      </p:sp>
      <p:sp>
        <p:nvSpPr>
          <p:cNvPr id="2" name="Slide Number Placeholder 1"/>
          <p:cNvSpPr>
            <a:spLocks noGrp="1"/>
          </p:cNvSpPr>
          <p:nvPr>
            <p:ph type="sldNum" sz="quarter" idx="10"/>
          </p:nvPr>
        </p:nvSpPr>
        <p:spPr/>
        <p:txBody>
          <a:bodyPr/>
          <a:lstStyle/>
          <a:p>
            <a:fld id="{40FB2447-E0FE-4115-B3AB-AFD703434ADC}" type="slidenum">
              <a:rPr lang="en-GB" smtClean="0"/>
              <a:t>16</a:t>
            </a:fld>
            <a:endParaRPr lang="en-GB"/>
          </a:p>
        </p:txBody>
      </p:sp>
      <p:sp>
        <p:nvSpPr>
          <p:cNvPr id="9" name="Rounded Rectangle 8"/>
          <p:cNvSpPr/>
          <p:nvPr/>
        </p:nvSpPr>
        <p:spPr>
          <a:xfrm>
            <a:off x="2628900" y="3941380"/>
            <a:ext cx="3969124" cy="1641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2637860" y="4129640"/>
            <a:ext cx="3969124" cy="1641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2215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9649" y="333407"/>
            <a:ext cx="6908242" cy="8373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a:solidFill>
                  <a:srgbClr val="EF3624"/>
                </a:solidFill>
                <a:latin typeface="Arial" pitchFamily="34" charset="0"/>
                <a:ea typeface="+mj-ea"/>
                <a:cs typeface="Arial" pitchFamily="34" charset="0"/>
              </a:defRPr>
            </a:lvl1pPr>
          </a:lstStyle>
          <a:p>
            <a:r>
              <a:rPr lang="en-GB" dirty="0"/>
              <a:t>Transaction Types</a:t>
            </a:r>
          </a:p>
        </p:txBody>
      </p:sp>
      <p:sp>
        <p:nvSpPr>
          <p:cNvPr id="10" name="Content Placeholder 3"/>
          <p:cNvSpPr>
            <a:spLocks noGrp="1"/>
          </p:cNvSpPr>
          <p:nvPr>
            <p:ph sz="half" idx="2"/>
          </p:nvPr>
        </p:nvSpPr>
        <p:spPr>
          <a:xfrm>
            <a:off x="262467" y="1512917"/>
            <a:ext cx="8720666" cy="4773583"/>
          </a:xfrm>
          <a:solidFill>
            <a:schemeClr val="bg1"/>
          </a:solidFill>
        </p:spPr>
        <p:txBody>
          <a:bodyPr>
            <a:normAutofit lnSpcReduction="10000"/>
          </a:bodyPr>
          <a:lstStyle/>
          <a:p>
            <a:pPr marL="0" indent="0">
              <a:buNone/>
            </a:pPr>
            <a:r>
              <a:rPr lang="en-GB" sz="1400" dirty="0"/>
              <a:t>Dependant on what Transaction Type you have selected, to complete the Unit Information section you will firstly need to have the below information:</a:t>
            </a:r>
          </a:p>
          <a:p>
            <a:pPr marL="0" indent="0">
              <a:buNone/>
            </a:pPr>
            <a:endParaRPr lang="en-GB" sz="1400" dirty="0"/>
          </a:p>
          <a:p>
            <a:pPr marL="0" indent="0">
              <a:buNone/>
            </a:pPr>
            <a:r>
              <a:rPr lang="en-GB" sz="1400" b="1" dirty="0"/>
              <a:t>		</a:t>
            </a:r>
            <a:r>
              <a:rPr lang="en-GB" sz="1400" b="1" u="sng" dirty="0"/>
              <a:t>DROP OFF EXPORT </a:t>
            </a:r>
            <a:r>
              <a:rPr lang="en-GB" sz="1400" b="1" dirty="0"/>
              <a:t>	</a:t>
            </a:r>
            <a:r>
              <a:rPr lang="en-GB" sz="1400" b="1" u="sng" dirty="0"/>
              <a:t>PICK UP IMPORT</a:t>
            </a:r>
          </a:p>
          <a:p>
            <a:pPr marL="0" indent="0">
              <a:buNone/>
            </a:pPr>
            <a:r>
              <a:rPr lang="en-GB" sz="1400" dirty="0"/>
              <a:t>		Container Number		Container Number</a:t>
            </a:r>
          </a:p>
          <a:p>
            <a:pPr marL="0" indent="0">
              <a:buNone/>
            </a:pPr>
            <a:endParaRPr lang="en-GB" sz="1400" dirty="0"/>
          </a:p>
          <a:p>
            <a:pPr marL="0" indent="0">
              <a:buNone/>
            </a:pPr>
            <a:r>
              <a:rPr lang="en-GB" sz="1400" b="1" dirty="0"/>
              <a:t>		</a:t>
            </a:r>
            <a:r>
              <a:rPr lang="en-GB" sz="1400" b="1" u="sng" dirty="0"/>
              <a:t>DROP OFF EMPTY</a:t>
            </a:r>
            <a:r>
              <a:rPr lang="en-GB" sz="1400" b="1" dirty="0"/>
              <a:t>		</a:t>
            </a:r>
            <a:r>
              <a:rPr lang="en-GB" sz="1400" b="1" u="sng" dirty="0"/>
              <a:t>PICK UP EMPTY</a:t>
            </a:r>
          </a:p>
          <a:p>
            <a:pPr marL="0" indent="0">
              <a:buNone/>
            </a:pPr>
            <a:r>
              <a:rPr lang="en-GB" sz="1400" dirty="0"/>
              <a:t>		Container Number 		Container Number</a:t>
            </a:r>
          </a:p>
          <a:p>
            <a:pPr marL="0" indent="0">
              <a:buNone/>
            </a:pPr>
            <a:r>
              <a:rPr lang="en-GB" sz="1400" dirty="0"/>
              <a:t>		Booking/Order Number	Booking/Order Number</a:t>
            </a:r>
          </a:p>
          <a:p>
            <a:pPr marL="0" indent="0">
              <a:buNone/>
            </a:pPr>
            <a:endParaRPr lang="en-GB" sz="1400" dirty="0"/>
          </a:p>
          <a:p>
            <a:pPr marL="0" indent="0" algn="ctr">
              <a:buNone/>
            </a:pPr>
            <a:r>
              <a:rPr lang="en-GB" sz="1400" b="1" u="sng" dirty="0"/>
              <a:t>THROUGH CONTAINER (Remain on Vehicle)</a:t>
            </a:r>
          </a:p>
          <a:p>
            <a:pPr marL="0" indent="0" algn="ctr">
              <a:buNone/>
            </a:pPr>
            <a:r>
              <a:rPr lang="en-GB" sz="1400" dirty="0"/>
              <a:t>Container Number</a:t>
            </a:r>
          </a:p>
          <a:p>
            <a:pPr marL="0" indent="0" algn="ctr">
              <a:buNone/>
            </a:pPr>
            <a:r>
              <a:rPr lang="en-GB" sz="1400" dirty="0"/>
              <a:t>Position On Truck</a:t>
            </a:r>
          </a:p>
          <a:p>
            <a:pPr marL="0" indent="0">
              <a:buNone/>
            </a:pPr>
            <a:endParaRPr lang="en-GB" sz="1400" dirty="0"/>
          </a:p>
          <a:p>
            <a:pPr marL="0" indent="0" algn="ctr">
              <a:buNone/>
            </a:pPr>
            <a:r>
              <a:rPr lang="en-GB" sz="1400" b="1" dirty="0"/>
              <a:t>ONCE YOU HAVE THE ABOVE INFORMATION YOU CAN PROGRESS WITH ADDING THE APPOINTMENT</a:t>
            </a:r>
          </a:p>
          <a:p>
            <a:pPr marL="0" indent="0" algn="ctr">
              <a:buNone/>
            </a:pPr>
            <a:endParaRPr lang="en-GB" sz="1400" b="1" dirty="0"/>
          </a:p>
          <a:p>
            <a:pPr marL="0" indent="0" algn="just">
              <a:buNone/>
            </a:pPr>
            <a:r>
              <a:rPr lang="en-GB" sz="1400" dirty="0"/>
              <a:t>In the CAP frustrated containers (Import or Export) are referred to as DRAY transactions.</a:t>
            </a:r>
          </a:p>
          <a:p>
            <a:pPr marL="0" indent="0" algn="just">
              <a:buNone/>
            </a:pPr>
            <a:endParaRPr lang="en-GB" sz="1400" dirty="0"/>
          </a:p>
          <a:p>
            <a:pPr marL="0" indent="0" algn="just">
              <a:buNone/>
            </a:pPr>
            <a:r>
              <a:rPr lang="en-GB" sz="1400" dirty="0"/>
              <a:t>To book an Import Dray In, or an Export Dray Off you need to know the container number.</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a:p>
            <a:pPr marL="0" indent="0">
              <a:buNone/>
            </a:pPr>
            <a:endParaRPr lang="en-GB" dirty="0"/>
          </a:p>
          <a:p>
            <a:pPr marL="0" indent="0">
              <a:buNone/>
            </a:pPr>
            <a:endParaRPr lang="en-GB" dirty="0"/>
          </a:p>
        </p:txBody>
      </p:sp>
      <p:sp>
        <p:nvSpPr>
          <p:cNvPr id="2" name="Slide Number Placeholder 1"/>
          <p:cNvSpPr>
            <a:spLocks noGrp="1"/>
          </p:cNvSpPr>
          <p:nvPr>
            <p:ph type="sldNum" sz="quarter" idx="10"/>
          </p:nvPr>
        </p:nvSpPr>
        <p:spPr/>
        <p:txBody>
          <a:bodyPr/>
          <a:lstStyle/>
          <a:p>
            <a:fld id="{40FB2447-E0FE-4115-B3AB-AFD703434ADC}" type="slidenum">
              <a:rPr lang="en-GB" smtClean="0"/>
              <a:t>17</a:t>
            </a:fld>
            <a:endParaRPr lang="en-GB"/>
          </a:p>
        </p:txBody>
      </p:sp>
    </p:spTree>
    <p:extLst>
      <p:ext uri="{BB962C8B-B14F-4D97-AF65-F5344CB8AC3E}">
        <p14:creationId xmlns:p14="http://schemas.microsoft.com/office/powerpoint/2010/main" val="3497489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9649" y="333407"/>
            <a:ext cx="6908242" cy="8373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a:solidFill>
                  <a:srgbClr val="EF3624"/>
                </a:solidFill>
                <a:latin typeface="Arial" pitchFamily="34" charset="0"/>
                <a:ea typeface="+mj-ea"/>
                <a:cs typeface="Arial" pitchFamily="34" charset="0"/>
              </a:defRPr>
            </a:lvl1pPr>
          </a:lstStyle>
          <a:p>
            <a:r>
              <a:rPr lang="en-GB" dirty="0"/>
              <a:t>Unit Information</a:t>
            </a:r>
          </a:p>
        </p:txBody>
      </p:sp>
      <p:sp>
        <p:nvSpPr>
          <p:cNvPr id="10" name="Content Placeholder 3"/>
          <p:cNvSpPr>
            <a:spLocks noGrp="1"/>
          </p:cNvSpPr>
          <p:nvPr>
            <p:ph sz="half" idx="2"/>
          </p:nvPr>
        </p:nvSpPr>
        <p:spPr>
          <a:xfrm>
            <a:off x="822961" y="4506036"/>
            <a:ext cx="7927339" cy="1767764"/>
          </a:xfrm>
          <a:solidFill>
            <a:schemeClr val="bg1"/>
          </a:solidFill>
        </p:spPr>
        <p:txBody>
          <a:bodyPr>
            <a:noAutofit/>
          </a:bodyPr>
          <a:lstStyle/>
          <a:p>
            <a:pPr marL="0" indent="0">
              <a:buNone/>
            </a:pPr>
            <a:r>
              <a:rPr lang="en-GB" dirty="0"/>
              <a:t>By clicking on the grey bar that says “Unit Information” you can now associate more information with your appointment.</a:t>
            </a:r>
          </a:p>
          <a:p>
            <a:pPr marL="0" indent="0">
              <a:buNone/>
            </a:pPr>
            <a:endParaRPr lang="en-GB" dirty="0"/>
          </a:p>
          <a:p>
            <a:r>
              <a:rPr lang="en-GB" dirty="0"/>
              <a:t>Enter Container Id</a:t>
            </a:r>
          </a:p>
          <a:p>
            <a:pPr marL="0" indent="0">
              <a:buNone/>
            </a:pPr>
            <a:endParaRPr lang="en-GB" dirty="0"/>
          </a:p>
          <a:p>
            <a:r>
              <a:rPr lang="en-GB" dirty="0"/>
              <a:t>Tab out and the Container Equipment Type will be displayed</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895600" y="1266825"/>
            <a:ext cx="3949758"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4440"/>
          <a:stretch/>
        </p:blipFill>
        <p:spPr bwMode="auto">
          <a:xfrm>
            <a:off x="2895599" y="3245447"/>
            <a:ext cx="3949759" cy="1123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fld id="{40FB2447-E0FE-4115-B3AB-AFD703434ADC}" type="slidenum">
              <a:rPr lang="en-GB" smtClean="0"/>
              <a:t>18</a:t>
            </a:fld>
            <a:endParaRPr lang="en-GB"/>
          </a:p>
        </p:txBody>
      </p:sp>
      <p:sp>
        <p:nvSpPr>
          <p:cNvPr id="15" name="Content Placeholder 3"/>
          <p:cNvSpPr>
            <a:spLocks noGrp="1"/>
          </p:cNvSpPr>
          <p:nvPr>
            <p:ph sz="half" idx="2"/>
          </p:nvPr>
        </p:nvSpPr>
        <p:spPr>
          <a:xfrm>
            <a:off x="1384301" y="1745604"/>
            <a:ext cx="1066799" cy="327006"/>
          </a:xfrm>
          <a:solidFill>
            <a:schemeClr val="bg1"/>
          </a:solidFill>
        </p:spPr>
        <p:txBody>
          <a:bodyPr>
            <a:noAutofit/>
          </a:bodyPr>
          <a:lstStyle/>
          <a:p>
            <a:pPr marL="0" indent="0" algn="r">
              <a:buNone/>
            </a:pPr>
            <a:r>
              <a:rPr lang="en-GB" dirty="0"/>
              <a:t>BEFORE</a:t>
            </a:r>
          </a:p>
          <a:p>
            <a:pPr marL="0" indent="0" algn="r">
              <a:buNone/>
            </a:pPr>
            <a:endParaRPr lang="en-GB" sz="2000" dirty="0"/>
          </a:p>
        </p:txBody>
      </p:sp>
      <p:sp>
        <p:nvSpPr>
          <p:cNvPr id="16" name="Content Placeholder 3"/>
          <p:cNvSpPr>
            <a:spLocks noGrp="1"/>
          </p:cNvSpPr>
          <p:nvPr>
            <p:ph sz="half" idx="2"/>
          </p:nvPr>
        </p:nvSpPr>
        <p:spPr>
          <a:xfrm>
            <a:off x="1524001" y="3573817"/>
            <a:ext cx="876299" cy="363183"/>
          </a:xfrm>
          <a:solidFill>
            <a:schemeClr val="bg1"/>
          </a:solidFill>
        </p:spPr>
        <p:txBody>
          <a:bodyPr>
            <a:noAutofit/>
          </a:bodyPr>
          <a:lstStyle/>
          <a:p>
            <a:pPr marL="0" indent="0" algn="r">
              <a:buNone/>
            </a:pPr>
            <a:r>
              <a:rPr lang="en-GB" dirty="0"/>
              <a:t>AFTER</a:t>
            </a:r>
          </a:p>
          <a:p>
            <a:pPr marL="0" indent="0" algn="r">
              <a:buNone/>
            </a:pPr>
            <a:endParaRPr lang="en-GB" sz="2000" dirty="0"/>
          </a:p>
        </p:txBody>
      </p:sp>
    </p:spTree>
    <p:extLst>
      <p:ext uri="{BB962C8B-B14F-4D97-AF65-F5344CB8AC3E}">
        <p14:creationId xmlns:p14="http://schemas.microsoft.com/office/powerpoint/2010/main" val="2595022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9649" y="333407"/>
            <a:ext cx="6908242" cy="8373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a:solidFill>
                  <a:srgbClr val="EF3624"/>
                </a:solidFill>
                <a:latin typeface="Arial" pitchFamily="34" charset="0"/>
                <a:ea typeface="+mj-ea"/>
                <a:cs typeface="Arial" pitchFamily="34" charset="0"/>
              </a:defRPr>
            </a:lvl1pPr>
          </a:lstStyle>
          <a:p>
            <a:r>
              <a:rPr lang="en-GB" dirty="0"/>
              <a:t>Haulier CAP Gate &gt; Appointment Time</a:t>
            </a:r>
          </a:p>
        </p:txBody>
      </p:sp>
      <p:sp>
        <p:nvSpPr>
          <p:cNvPr id="10" name="Content Placeholder 3"/>
          <p:cNvSpPr>
            <a:spLocks noGrp="1"/>
          </p:cNvSpPr>
          <p:nvPr>
            <p:ph sz="half" idx="2"/>
          </p:nvPr>
        </p:nvSpPr>
        <p:spPr>
          <a:xfrm>
            <a:off x="619649" y="3669054"/>
            <a:ext cx="8098120" cy="2579346"/>
          </a:xfrm>
          <a:solidFill>
            <a:schemeClr val="bg1"/>
          </a:solidFill>
        </p:spPr>
        <p:txBody>
          <a:bodyPr>
            <a:noAutofit/>
          </a:bodyPr>
          <a:lstStyle/>
          <a:p>
            <a:r>
              <a:rPr lang="en-GB" dirty="0"/>
              <a:t>Requested Date</a:t>
            </a:r>
          </a:p>
          <a:p>
            <a:pPr lvl="1"/>
            <a:r>
              <a:rPr lang="en-GB" sz="1600" dirty="0"/>
              <a:t>Only calendar icon, select the date that you are looking to visit the terminal (this should match the date that you selected for your truck visit appointment).</a:t>
            </a:r>
          </a:p>
          <a:p>
            <a:pPr marL="457200" lvl="1" indent="0">
              <a:buNone/>
            </a:pPr>
            <a:endParaRPr lang="en-GB" sz="1600" dirty="0"/>
          </a:p>
          <a:p>
            <a:r>
              <a:rPr lang="en-GB" dirty="0"/>
              <a:t>Appointment Openings</a:t>
            </a:r>
          </a:p>
          <a:p>
            <a:pPr lvl="1"/>
            <a:r>
              <a:rPr lang="en-GB" sz="1600" dirty="0"/>
              <a:t>From dropdown arrow select the appointment opening slot for the time that you will be visiting the terminal. You will notice in brackets by the appointment window is the remaining amount of transaction slots available to book during that time period.</a:t>
            </a:r>
          </a:p>
        </p:txBody>
      </p:sp>
      <p:sp>
        <p:nvSpPr>
          <p:cNvPr id="7" name="Content Placeholder 3"/>
          <p:cNvSpPr>
            <a:spLocks noGrp="1"/>
          </p:cNvSpPr>
          <p:nvPr>
            <p:ph sz="half" idx="2"/>
          </p:nvPr>
        </p:nvSpPr>
        <p:spPr>
          <a:xfrm>
            <a:off x="255695" y="1897727"/>
            <a:ext cx="1056639" cy="286097"/>
          </a:xfrm>
          <a:solidFill>
            <a:schemeClr val="bg1"/>
          </a:solidFill>
        </p:spPr>
        <p:txBody>
          <a:bodyPr>
            <a:normAutofit/>
          </a:bodyPr>
          <a:lstStyle/>
          <a:p>
            <a:r>
              <a:rPr lang="en-GB" sz="1200" dirty="0"/>
              <a:t>BEFORE</a:t>
            </a:r>
          </a:p>
          <a:p>
            <a:pPr marL="0" indent="0">
              <a:buNone/>
            </a:pPr>
            <a:endParaRPr lang="en-GB" dirty="0"/>
          </a:p>
        </p:txBody>
      </p:sp>
      <p:sp>
        <p:nvSpPr>
          <p:cNvPr id="8" name="Content Placeholder 3"/>
          <p:cNvSpPr>
            <a:spLocks noGrp="1"/>
          </p:cNvSpPr>
          <p:nvPr>
            <p:ph sz="half" idx="2"/>
          </p:nvPr>
        </p:nvSpPr>
        <p:spPr>
          <a:xfrm>
            <a:off x="1243330" y="2892597"/>
            <a:ext cx="1056639" cy="286097"/>
          </a:xfrm>
          <a:solidFill>
            <a:schemeClr val="bg1"/>
          </a:solidFill>
        </p:spPr>
        <p:txBody>
          <a:bodyPr>
            <a:normAutofit/>
          </a:bodyPr>
          <a:lstStyle/>
          <a:p>
            <a:r>
              <a:rPr lang="en-GB" sz="1200" dirty="0"/>
              <a:t>AFTER</a:t>
            </a:r>
          </a:p>
          <a:p>
            <a:pPr marL="0" indent="0">
              <a:buNone/>
            </a:pPr>
            <a:endParaRPr lang="en-GB"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466850" y="1170779"/>
            <a:ext cx="3729642" cy="1388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7332"/>
          <a:stretch/>
        </p:blipFill>
        <p:spPr bwMode="auto">
          <a:xfrm>
            <a:off x="2476500" y="2234391"/>
            <a:ext cx="4579028" cy="137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fld id="{40FB2447-E0FE-4115-B3AB-AFD703434ADC}" type="slidenum">
              <a:rPr lang="en-GB" smtClean="0"/>
              <a:t>19</a:t>
            </a:fld>
            <a:endParaRPr lang="en-GB"/>
          </a:p>
        </p:txBody>
      </p:sp>
    </p:spTree>
    <p:extLst>
      <p:ext uri="{BB962C8B-B14F-4D97-AF65-F5344CB8AC3E}">
        <p14:creationId xmlns:p14="http://schemas.microsoft.com/office/powerpoint/2010/main" val="1316668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Welcome to the Port of Liverpool</a:t>
            </a:r>
          </a:p>
        </p:txBody>
      </p:sp>
      <p:sp>
        <p:nvSpPr>
          <p:cNvPr id="3" name="Content Placeholder 2"/>
          <p:cNvSpPr>
            <a:spLocks noGrp="1"/>
          </p:cNvSpPr>
          <p:nvPr>
            <p:ph sz="half" idx="1"/>
          </p:nvPr>
        </p:nvSpPr>
        <p:spPr>
          <a:xfrm>
            <a:off x="457200" y="1345653"/>
            <a:ext cx="8293100" cy="3150148"/>
          </a:xfrm>
        </p:spPr>
        <p:txBody>
          <a:bodyPr>
            <a:normAutofit/>
          </a:bodyPr>
          <a:lstStyle/>
          <a:p>
            <a:pPr marL="0" indent="0" algn="just">
              <a:buNone/>
            </a:pPr>
            <a:r>
              <a:rPr lang="en-GB" dirty="0"/>
              <a:t>This document will explain the process of arranging for the delivery or collection of a container, arrival and departure from the port through our Community Access Portal (CAP).</a:t>
            </a:r>
          </a:p>
          <a:p>
            <a:pPr marL="0" indent="0" algn="just">
              <a:buNone/>
            </a:pPr>
            <a:endParaRPr lang="en-GB" dirty="0"/>
          </a:p>
          <a:p>
            <a:pPr marL="0" indent="0" algn="just">
              <a:buNone/>
            </a:pPr>
            <a:r>
              <a:rPr lang="en-GB" dirty="0"/>
              <a:t>Before arriving at the Port of Liverpool you should have a valid appointment already in our system for your vehicle.</a:t>
            </a:r>
          </a:p>
          <a:p>
            <a:pPr marL="0" indent="0" algn="just">
              <a:buNone/>
            </a:pPr>
            <a:endParaRPr lang="en-GB" dirty="0"/>
          </a:p>
          <a:p>
            <a:pPr marL="0" indent="0" algn="just">
              <a:buNone/>
            </a:pPr>
            <a:r>
              <a:rPr lang="en-GB" dirty="0"/>
              <a:t>In order to do this you must have a log-in for your organisation.</a:t>
            </a:r>
          </a:p>
        </p:txBody>
      </p:sp>
      <p:sp>
        <p:nvSpPr>
          <p:cNvPr id="4" name="Slide Number Placeholder 3"/>
          <p:cNvSpPr>
            <a:spLocks noGrp="1"/>
          </p:cNvSpPr>
          <p:nvPr>
            <p:ph type="sldNum" sz="quarter" idx="10"/>
          </p:nvPr>
        </p:nvSpPr>
        <p:spPr>
          <a:prstGeom prst="rect">
            <a:avLst/>
          </a:prstGeom>
        </p:spPr>
        <p:txBody>
          <a:bodyPr/>
          <a:lstStyle/>
          <a:p>
            <a:pPr algn="l"/>
            <a:fld id="{40FB2447-E0FE-4115-B3AB-AFD703434ADC}" type="slidenum">
              <a:rPr lang="en-GB" smtClean="0"/>
              <a:pPr algn="l"/>
              <a:t>2</a:t>
            </a:fld>
            <a:endParaRPr lang="en-GB"/>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19147" y="3746500"/>
            <a:ext cx="7214082" cy="2559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768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9649" y="333407"/>
            <a:ext cx="6908242" cy="8373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a:solidFill>
                  <a:srgbClr val="EF3624"/>
                </a:solidFill>
                <a:latin typeface="Arial" pitchFamily="34" charset="0"/>
                <a:ea typeface="+mj-ea"/>
                <a:cs typeface="Arial" pitchFamily="34" charset="0"/>
              </a:defRPr>
            </a:lvl1pPr>
          </a:lstStyle>
          <a:p>
            <a:r>
              <a:rPr lang="en-GB" dirty="0"/>
              <a:t>Haulier CAP Gate &gt; Appointments</a:t>
            </a:r>
          </a:p>
        </p:txBody>
      </p:sp>
      <p:sp>
        <p:nvSpPr>
          <p:cNvPr id="10" name="Content Placeholder 3"/>
          <p:cNvSpPr>
            <a:spLocks noGrp="1"/>
          </p:cNvSpPr>
          <p:nvPr>
            <p:ph sz="half" idx="2"/>
          </p:nvPr>
        </p:nvSpPr>
        <p:spPr>
          <a:xfrm>
            <a:off x="619649" y="4541538"/>
            <a:ext cx="7981431" cy="1513993"/>
          </a:xfrm>
          <a:solidFill>
            <a:schemeClr val="bg1"/>
          </a:solidFill>
        </p:spPr>
        <p:txBody>
          <a:bodyPr>
            <a:normAutofit/>
          </a:bodyPr>
          <a:lstStyle/>
          <a:p>
            <a:pPr marL="0" indent="0" algn="just">
              <a:buNone/>
            </a:pPr>
            <a:r>
              <a:rPr lang="en-GB" dirty="0"/>
              <a:t>We can now see the appointment that you have created displayed in the appointments screen. </a:t>
            </a:r>
          </a:p>
          <a:p>
            <a:pPr marL="0" indent="0" algn="just">
              <a:buNone/>
            </a:pPr>
            <a:endParaRPr lang="en-GB" dirty="0"/>
          </a:p>
          <a:p>
            <a:pPr marL="0" indent="0" algn="just">
              <a:buNone/>
            </a:pPr>
            <a:r>
              <a:rPr lang="en-GB" dirty="0"/>
              <a:t>In the ‘State’ column you will notice it reads ‘Created’ this means that the appointment is active and not yet been used</a:t>
            </a:r>
          </a:p>
          <a:p>
            <a:pPr marL="0" indent="0" algn="just">
              <a:buNone/>
            </a:pPr>
            <a:endParaRPr lang="en-GB" dirty="0"/>
          </a:p>
        </p:txBody>
      </p:sp>
      <p:pic>
        <p:nvPicPr>
          <p:cNvPr id="11"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204834" y="2364096"/>
            <a:ext cx="2523067" cy="949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le 11"/>
          <p:cNvSpPr/>
          <p:nvPr/>
        </p:nvSpPr>
        <p:spPr>
          <a:xfrm>
            <a:off x="4287643" y="2887791"/>
            <a:ext cx="357448" cy="1641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591069" y="3454400"/>
            <a:ext cx="7981431" cy="1026520"/>
            <a:chOff x="591069" y="3213100"/>
            <a:chExt cx="7981431" cy="1026520"/>
          </a:xfrm>
        </p:grpSpPr>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077" b="12177"/>
            <a:stretch/>
          </p:blipFill>
          <p:spPr bwMode="auto">
            <a:xfrm>
              <a:off x="591069" y="3213100"/>
              <a:ext cx="7981431" cy="1026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le 12"/>
            <p:cNvSpPr/>
            <p:nvPr/>
          </p:nvSpPr>
          <p:spPr>
            <a:xfrm>
              <a:off x="641647" y="4073792"/>
              <a:ext cx="357448" cy="1641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1031027" y="4075511"/>
              <a:ext cx="357448" cy="1641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Slide Number Placeholder 1"/>
          <p:cNvSpPr>
            <a:spLocks noGrp="1"/>
          </p:cNvSpPr>
          <p:nvPr>
            <p:ph type="sldNum" sz="quarter" idx="10"/>
          </p:nvPr>
        </p:nvSpPr>
        <p:spPr/>
        <p:txBody>
          <a:bodyPr/>
          <a:lstStyle/>
          <a:p>
            <a:fld id="{40FB2447-E0FE-4115-B3AB-AFD703434ADC}" type="slidenum">
              <a:rPr lang="en-GB" smtClean="0"/>
              <a:t>20</a:t>
            </a:fld>
            <a:endParaRPr lang="en-GB"/>
          </a:p>
        </p:txBody>
      </p:sp>
      <p:sp>
        <p:nvSpPr>
          <p:cNvPr id="15" name="Rectangle 14"/>
          <p:cNvSpPr/>
          <p:nvPr/>
        </p:nvSpPr>
        <p:spPr>
          <a:xfrm>
            <a:off x="591069" y="1170779"/>
            <a:ext cx="7981431" cy="338554"/>
          </a:xfrm>
          <a:prstGeom prst="rect">
            <a:avLst/>
          </a:prstGeom>
        </p:spPr>
        <p:txBody>
          <a:bodyPr wrap="square">
            <a:spAutoFit/>
          </a:bodyPr>
          <a:lstStyle/>
          <a:p>
            <a:pPr algn="just"/>
            <a:r>
              <a:rPr lang="en-GB" sz="1600" dirty="0">
                <a:latin typeface="Arial" panose="020B0604020202020204" pitchFamily="34" charset="0"/>
                <a:cs typeface="Arial" panose="020B0604020202020204" pitchFamily="34" charset="0"/>
              </a:rPr>
              <a:t>When you are happy with your TVA details, click “Save” in the bottom right corner.</a:t>
            </a:r>
          </a:p>
        </p:txBody>
      </p:sp>
      <p:pic>
        <p:nvPicPr>
          <p:cNvPr id="16"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1818" t="94106"/>
          <a:stretch/>
        </p:blipFill>
        <p:spPr bwMode="auto">
          <a:xfrm>
            <a:off x="7442833" y="1509333"/>
            <a:ext cx="794328" cy="18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ounded Rectangle 16"/>
          <p:cNvSpPr/>
          <p:nvPr/>
        </p:nvSpPr>
        <p:spPr>
          <a:xfrm>
            <a:off x="7466868" y="1509333"/>
            <a:ext cx="381239" cy="1812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630284" y="1690613"/>
            <a:ext cx="7942216" cy="584775"/>
          </a:xfrm>
          <a:prstGeom prst="rect">
            <a:avLst/>
          </a:prstGeom>
        </p:spPr>
        <p:txBody>
          <a:bodyPr wrap="square">
            <a:spAutoFit/>
          </a:bodyPr>
          <a:lstStyle/>
          <a:p>
            <a:pPr algn="just"/>
            <a:r>
              <a:rPr lang="en-GB" sz="1600" dirty="0">
                <a:latin typeface="Arial" panose="020B0604020202020204" pitchFamily="34" charset="0"/>
                <a:cs typeface="Arial" panose="020B0604020202020204" pitchFamily="34" charset="0"/>
              </a:rPr>
              <a:t>It is important that you note the Appointment number down as you will need to associate it with the Truck Visit  Appointment</a:t>
            </a:r>
          </a:p>
        </p:txBody>
      </p:sp>
    </p:spTree>
    <p:extLst>
      <p:ext uri="{BB962C8B-B14F-4D97-AF65-F5344CB8AC3E}">
        <p14:creationId xmlns:p14="http://schemas.microsoft.com/office/powerpoint/2010/main" val="3161650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9649" y="333407"/>
            <a:ext cx="6908242" cy="8373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a:solidFill>
                  <a:srgbClr val="EF3624"/>
                </a:solidFill>
                <a:latin typeface="Arial" pitchFamily="34" charset="0"/>
                <a:ea typeface="+mj-ea"/>
                <a:cs typeface="Arial" pitchFamily="34" charset="0"/>
              </a:defRPr>
            </a:lvl1pPr>
          </a:lstStyle>
          <a:p>
            <a:r>
              <a:rPr lang="en-GB" dirty="0"/>
              <a:t>Edit Appointment</a:t>
            </a:r>
          </a:p>
        </p:txBody>
      </p:sp>
      <p:sp>
        <p:nvSpPr>
          <p:cNvPr id="8" name="Content Placeholder 3"/>
          <p:cNvSpPr>
            <a:spLocks noGrp="1"/>
          </p:cNvSpPr>
          <p:nvPr>
            <p:ph sz="half" idx="2"/>
          </p:nvPr>
        </p:nvSpPr>
        <p:spPr>
          <a:xfrm>
            <a:off x="619649" y="3340100"/>
            <a:ext cx="8041751" cy="2819400"/>
          </a:xfrm>
          <a:solidFill>
            <a:schemeClr val="bg1"/>
          </a:solidFill>
        </p:spPr>
        <p:txBody>
          <a:bodyPr>
            <a:noAutofit/>
          </a:bodyPr>
          <a:lstStyle/>
          <a:p>
            <a:pPr marL="0" indent="0">
              <a:buNone/>
            </a:pPr>
            <a:r>
              <a:rPr lang="en-GB" dirty="0"/>
              <a:t>The edit function allows you to amend any information in the Appointment that you have previously created. Once edited just press Save, the Appointment Number will remain the same.</a:t>
            </a:r>
          </a:p>
          <a:p>
            <a:pPr marL="0" indent="0">
              <a:buNone/>
            </a:pPr>
            <a:endParaRPr lang="en-GB" dirty="0"/>
          </a:p>
          <a:p>
            <a:r>
              <a:rPr lang="en-GB" dirty="0"/>
              <a:t>Locate the Appointment that needs editing on the Appointments screen. Click on it so that it highlights green, right click and select Edit or click on the ‘pencil’ icon on the right hand side of the screen.</a:t>
            </a:r>
          </a:p>
          <a:p>
            <a:pPr marL="0" indent="0">
              <a:buNone/>
            </a:pPr>
            <a:endParaRPr lang="en-GB" dirty="0"/>
          </a:p>
          <a:p>
            <a:r>
              <a:rPr lang="en-GB" dirty="0"/>
              <a:t>The Edit Appointments box will now open and you can make relevant changes.</a:t>
            </a:r>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173" b="10618"/>
          <a:stretch/>
        </p:blipFill>
        <p:spPr bwMode="auto">
          <a:xfrm>
            <a:off x="916709" y="1259679"/>
            <a:ext cx="7401791" cy="2080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fld id="{40FB2447-E0FE-4115-B3AB-AFD703434ADC}" type="slidenum">
              <a:rPr lang="en-GB" smtClean="0"/>
              <a:t>21</a:t>
            </a:fld>
            <a:endParaRPr lang="en-GB"/>
          </a:p>
        </p:txBody>
      </p:sp>
    </p:spTree>
    <p:extLst>
      <p:ext uri="{BB962C8B-B14F-4D97-AF65-F5344CB8AC3E}">
        <p14:creationId xmlns:p14="http://schemas.microsoft.com/office/powerpoint/2010/main" val="1597867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9649" y="333407"/>
            <a:ext cx="6908242" cy="8373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a:solidFill>
                  <a:srgbClr val="EF3624"/>
                </a:solidFill>
                <a:latin typeface="Arial" pitchFamily="34" charset="0"/>
                <a:ea typeface="+mj-ea"/>
                <a:cs typeface="Arial" pitchFamily="34" charset="0"/>
              </a:defRPr>
            </a:lvl1pPr>
          </a:lstStyle>
          <a:p>
            <a:r>
              <a:rPr lang="en-GB" dirty="0"/>
              <a:t>Associate Truck Visit Appointments</a:t>
            </a:r>
          </a:p>
        </p:txBody>
      </p:sp>
      <p:sp>
        <p:nvSpPr>
          <p:cNvPr id="8" name="Content Placeholder 3"/>
          <p:cNvSpPr>
            <a:spLocks noGrp="1"/>
          </p:cNvSpPr>
          <p:nvPr>
            <p:ph sz="half" idx="2"/>
          </p:nvPr>
        </p:nvSpPr>
        <p:spPr>
          <a:xfrm>
            <a:off x="464478" y="4457317"/>
            <a:ext cx="8133422" cy="1727352"/>
          </a:xfrm>
          <a:solidFill>
            <a:schemeClr val="bg1"/>
          </a:solidFill>
        </p:spPr>
        <p:txBody>
          <a:bodyPr>
            <a:normAutofit/>
          </a:bodyPr>
          <a:lstStyle/>
          <a:p>
            <a:r>
              <a:rPr lang="en-GB" dirty="0"/>
              <a:t>Appointments</a:t>
            </a:r>
          </a:p>
          <a:p>
            <a:pPr lvl="1"/>
            <a:r>
              <a:rPr lang="en-GB" sz="1600" dirty="0"/>
              <a:t>Right Click On Appointment That You Need To Associate</a:t>
            </a:r>
          </a:p>
          <a:p>
            <a:pPr lvl="1"/>
            <a:endParaRPr lang="en-GB" sz="1600" dirty="0"/>
          </a:p>
          <a:p>
            <a:r>
              <a:rPr lang="en-GB" dirty="0"/>
              <a:t>Select </a:t>
            </a:r>
          </a:p>
          <a:p>
            <a:pPr lvl="1"/>
            <a:r>
              <a:rPr lang="en-GB" sz="1600" dirty="0"/>
              <a:t>Associate Truck Visit Appointment</a:t>
            </a:r>
          </a:p>
        </p:txBody>
      </p:sp>
      <p:sp>
        <p:nvSpPr>
          <p:cNvPr id="2" name="Slide Number Placeholder 1"/>
          <p:cNvSpPr>
            <a:spLocks noGrp="1"/>
          </p:cNvSpPr>
          <p:nvPr>
            <p:ph type="sldNum" sz="quarter" idx="10"/>
          </p:nvPr>
        </p:nvSpPr>
        <p:spPr/>
        <p:txBody>
          <a:bodyPr/>
          <a:lstStyle/>
          <a:p>
            <a:fld id="{40FB2447-E0FE-4115-B3AB-AFD703434ADC}" type="slidenum">
              <a:rPr lang="en-GB" smtClean="0"/>
              <a:t>22</a:t>
            </a:fld>
            <a:endParaRPr lang="en-GB"/>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8" t="20200" r="41435" b="39292"/>
          <a:stretch/>
        </p:blipFill>
        <p:spPr bwMode="auto">
          <a:xfrm>
            <a:off x="1577374" y="1828800"/>
            <a:ext cx="5950517" cy="2235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5713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9649" y="333407"/>
            <a:ext cx="6908242" cy="8373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a:solidFill>
                  <a:srgbClr val="EF3624"/>
                </a:solidFill>
                <a:latin typeface="Arial" pitchFamily="34" charset="0"/>
                <a:ea typeface="+mj-ea"/>
                <a:cs typeface="Arial" pitchFamily="34" charset="0"/>
              </a:defRPr>
            </a:lvl1pPr>
          </a:lstStyle>
          <a:p>
            <a:r>
              <a:rPr lang="en-GB" dirty="0"/>
              <a:t>Associate Truck Visit Appointments</a:t>
            </a:r>
          </a:p>
        </p:txBody>
      </p:sp>
      <p:sp>
        <p:nvSpPr>
          <p:cNvPr id="8" name="Content Placeholder 3"/>
          <p:cNvSpPr>
            <a:spLocks noGrp="1"/>
          </p:cNvSpPr>
          <p:nvPr>
            <p:ph sz="half" idx="2"/>
          </p:nvPr>
        </p:nvSpPr>
        <p:spPr>
          <a:xfrm>
            <a:off x="318609" y="4081936"/>
            <a:ext cx="8232464" cy="2014063"/>
          </a:xfrm>
          <a:solidFill>
            <a:schemeClr val="bg1"/>
          </a:solidFill>
        </p:spPr>
        <p:txBody>
          <a:bodyPr>
            <a:noAutofit/>
          </a:bodyPr>
          <a:lstStyle/>
          <a:p>
            <a:pPr algn="just"/>
            <a:r>
              <a:rPr lang="en-GB" dirty="0"/>
              <a:t>You now need to associate the Truck Visit Appointment to the Appointment you have just created</a:t>
            </a:r>
          </a:p>
          <a:p>
            <a:pPr algn="just"/>
            <a:r>
              <a:rPr lang="en-GB" dirty="0"/>
              <a:t>Right click against the appointment and select Associate Truck Visit Appointment</a:t>
            </a:r>
          </a:p>
          <a:p>
            <a:pPr algn="just"/>
            <a:r>
              <a:rPr lang="en-GB" dirty="0"/>
              <a:t>From the dropdown arrow, select the Truck Visit Appointment you previously created and press Save</a:t>
            </a:r>
          </a:p>
          <a:p>
            <a:pPr algn="just"/>
            <a:r>
              <a:rPr lang="en-GB" dirty="0"/>
              <a:t>Your container appointment is now associated to the Truck Visit Appointment and you can visit the terminal on the date and within the timeslot you selected</a:t>
            </a: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699"/>
          <a:stretch/>
        </p:blipFill>
        <p:spPr bwMode="auto">
          <a:xfrm>
            <a:off x="496456" y="1596044"/>
            <a:ext cx="8050644" cy="2236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609166" y="2985501"/>
            <a:ext cx="2937934" cy="84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fld id="{40FB2447-E0FE-4115-B3AB-AFD703434ADC}" type="slidenum">
              <a:rPr lang="en-GB" smtClean="0"/>
              <a:t>23</a:t>
            </a:fld>
            <a:endParaRPr lang="en-GB"/>
          </a:p>
        </p:txBody>
      </p:sp>
    </p:spTree>
    <p:extLst>
      <p:ext uri="{BB962C8B-B14F-4D97-AF65-F5344CB8AC3E}">
        <p14:creationId xmlns:p14="http://schemas.microsoft.com/office/powerpoint/2010/main" val="3070659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9649" y="333407"/>
            <a:ext cx="6908242" cy="837372"/>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2800" kern="1200">
                <a:solidFill>
                  <a:srgbClr val="EF3624"/>
                </a:solidFill>
                <a:latin typeface="Arial" pitchFamily="34" charset="0"/>
                <a:ea typeface="+mj-ea"/>
                <a:cs typeface="Arial" pitchFamily="34" charset="0"/>
              </a:defRPr>
            </a:lvl1pPr>
          </a:lstStyle>
          <a:p>
            <a:r>
              <a:rPr lang="en-GB" dirty="0"/>
              <a:t>Associate Multiple Truck Visit Appointments</a:t>
            </a:r>
          </a:p>
        </p:txBody>
      </p:sp>
      <p:sp>
        <p:nvSpPr>
          <p:cNvPr id="8" name="Content Placeholder 3"/>
          <p:cNvSpPr>
            <a:spLocks noGrp="1"/>
          </p:cNvSpPr>
          <p:nvPr>
            <p:ph sz="half" idx="2"/>
          </p:nvPr>
        </p:nvSpPr>
        <p:spPr>
          <a:xfrm>
            <a:off x="492336" y="4787517"/>
            <a:ext cx="8255573" cy="787036"/>
          </a:xfrm>
          <a:solidFill>
            <a:schemeClr val="bg1"/>
          </a:solidFill>
        </p:spPr>
        <p:txBody>
          <a:bodyPr>
            <a:normAutofit/>
          </a:bodyPr>
          <a:lstStyle/>
          <a:p>
            <a:pPr marL="0" indent="0" algn="ctr">
              <a:buNone/>
            </a:pPr>
            <a:r>
              <a:rPr lang="en-GB" sz="1200" b="1" dirty="0"/>
              <a:t>YOU CAN ASSOCIATE A MAXIMUM OF 4 APPOINTMENTS TO 1 TRUCK VISIT APPOINTMENT.</a:t>
            </a:r>
          </a:p>
          <a:p>
            <a:pPr marL="0" indent="0" algn="ctr">
              <a:buNone/>
            </a:pPr>
            <a:r>
              <a:rPr lang="en-GB" sz="1200" b="1" dirty="0"/>
              <a:t> </a:t>
            </a:r>
          </a:p>
          <a:p>
            <a:pPr marL="0" indent="0" algn="ctr">
              <a:buNone/>
            </a:pPr>
            <a:r>
              <a:rPr lang="en-GB" sz="1200" b="1" dirty="0"/>
              <a:t>THIS IS BASED ON MAXIMUM OF 2 X 20’ IMPORT CONTAINERS AND 2 X 20’ EXPORT CONTAINERS.</a:t>
            </a:r>
          </a:p>
          <a:p>
            <a:endParaRPr lang="en-GB" sz="1200" dirty="0"/>
          </a:p>
          <a:p>
            <a:endParaRPr lang="en-GB" sz="1200" dirty="0"/>
          </a:p>
          <a:p>
            <a:pPr marL="0" indent="0">
              <a:buNone/>
            </a:pPr>
            <a:endParaRPr lang="en-GB" dirty="0"/>
          </a:p>
        </p:txBody>
      </p:sp>
      <p:grpSp>
        <p:nvGrpSpPr>
          <p:cNvPr id="4" name="Group 3"/>
          <p:cNvGrpSpPr/>
          <p:nvPr/>
        </p:nvGrpSpPr>
        <p:grpSpPr>
          <a:xfrm>
            <a:off x="985246" y="1308792"/>
            <a:ext cx="7269754" cy="3148908"/>
            <a:chOff x="490452" y="1562792"/>
            <a:chExt cx="6177048" cy="2402379"/>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8" t="14051" r="22724" b="30422"/>
            <a:stretch/>
          </p:blipFill>
          <p:spPr bwMode="auto">
            <a:xfrm>
              <a:off x="490452" y="1562792"/>
              <a:ext cx="6177048" cy="2402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2696579" y="3219069"/>
              <a:ext cx="1281292" cy="1641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Slide Number Placeholder 2"/>
          <p:cNvSpPr>
            <a:spLocks noGrp="1"/>
          </p:cNvSpPr>
          <p:nvPr>
            <p:ph type="sldNum" sz="quarter" idx="10"/>
          </p:nvPr>
        </p:nvSpPr>
        <p:spPr/>
        <p:txBody>
          <a:bodyPr/>
          <a:lstStyle/>
          <a:p>
            <a:fld id="{40FB2447-E0FE-4115-B3AB-AFD703434ADC}" type="slidenum">
              <a:rPr lang="en-GB" smtClean="0"/>
              <a:t>24</a:t>
            </a:fld>
            <a:endParaRPr lang="en-GB"/>
          </a:p>
        </p:txBody>
      </p:sp>
    </p:spTree>
    <p:extLst>
      <p:ext uri="{BB962C8B-B14F-4D97-AF65-F5344CB8AC3E}">
        <p14:creationId xmlns:p14="http://schemas.microsoft.com/office/powerpoint/2010/main" val="4280043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9649" y="333407"/>
            <a:ext cx="6908242" cy="837372"/>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2800" kern="1200">
                <a:solidFill>
                  <a:srgbClr val="EF3624"/>
                </a:solidFill>
                <a:latin typeface="Arial" pitchFamily="34" charset="0"/>
                <a:ea typeface="+mj-ea"/>
                <a:cs typeface="Arial" pitchFamily="34" charset="0"/>
              </a:defRPr>
            </a:lvl1pPr>
          </a:lstStyle>
          <a:p>
            <a:r>
              <a:rPr lang="en-GB" dirty="0"/>
              <a:t>Haulier CAP – Before Visiting The Terminal</a:t>
            </a:r>
          </a:p>
        </p:txBody>
      </p:sp>
      <p:sp>
        <p:nvSpPr>
          <p:cNvPr id="8" name="Content Placeholder 3"/>
          <p:cNvSpPr>
            <a:spLocks noGrp="1"/>
          </p:cNvSpPr>
          <p:nvPr>
            <p:ph sz="half" idx="2"/>
          </p:nvPr>
        </p:nvSpPr>
        <p:spPr>
          <a:xfrm>
            <a:off x="819155" y="1739055"/>
            <a:ext cx="7753345" cy="3622653"/>
          </a:xfrm>
          <a:solidFill>
            <a:schemeClr val="bg1"/>
          </a:solidFill>
        </p:spPr>
        <p:txBody>
          <a:bodyPr>
            <a:normAutofit/>
          </a:bodyPr>
          <a:lstStyle/>
          <a:p>
            <a:pPr marL="0" indent="0" algn="just">
              <a:buNone/>
            </a:pPr>
            <a:r>
              <a:rPr lang="en-GB" sz="2000" dirty="0"/>
              <a:t>Ensure You Have:</a:t>
            </a:r>
          </a:p>
          <a:p>
            <a:pPr marL="0" indent="0" algn="just">
              <a:buNone/>
            </a:pPr>
            <a:endParaRPr lang="en-GB" sz="2000" dirty="0"/>
          </a:p>
          <a:p>
            <a:pPr algn="just"/>
            <a:r>
              <a:rPr lang="en-GB" dirty="0"/>
              <a:t>Truck Visit  Appointment Number</a:t>
            </a:r>
          </a:p>
          <a:p>
            <a:pPr algn="just"/>
            <a:r>
              <a:rPr lang="en-GB" dirty="0"/>
              <a:t>Bolt Seal Number(s)</a:t>
            </a:r>
          </a:p>
          <a:p>
            <a:pPr algn="just"/>
            <a:r>
              <a:rPr lang="en-GB" dirty="0"/>
              <a:t>PIN (if applicable)</a:t>
            </a:r>
          </a:p>
          <a:p>
            <a:pPr algn="just"/>
            <a:endParaRPr lang="en-GB" dirty="0"/>
          </a:p>
          <a:p>
            <a:pPr algn="just"/>
            <a:endParaRPr lang="en-GB" dirty="0"/>
          </a:p>
          <a:p>
            <a:pPr marL="0" indent="0" algn="just">
              <a:buNone/>
            </a:pPr>
            <a:r>
              <a:rPr lang="en-GB" dirty="0"/>
              <a:t>If You Have Paperwork For The Shipping Line Then Drop It Off At Customer Services</a:t>
            </a:r>
          </a:p>
          <a:p>
            <a:pPr algn="just"/>
            <a:endParaRPr lang="en-GB" dirty="0"/>
          </a:p>
          <a:p>
            <a:pPr marL="0" indent="0" algn="just">
              <a:buNone/>
            </a:pPr>
            <a:endParaRPr lang="en-GB" sz="2000" dirty="0"/>
          </a:p>
        </p:txBody>
      </p:sp>
      <p:sp>
        <p:nvSpPr>
          <p:cNvPr id="2" name="Slide Number Placeholder 1"/>
          <p:cNvSpPr>
            <a:spLocks noGrp="1"/>
          </p:cNvSpPr>
          <p:nvPr>
            <p:ph type="sldNum" sz="quarter" idx="10"/>
          </p:nvPr>
        </p:nvSpPr>
        <p:spPr/>
        <p:txBody>
          <a:bodyPr/>
          <a:lstStyle/>
          <a:p>
            <a:fld id="{40FB2447-E0FE-4115-B3AB-AFD703434ADC}" type="slidenum">
              <a:rPr lang="en-GB" smtClean="0"/>
              <a:t>25</a:t>
            </a:fld>
            <a:endParaRPr lang="en-GB"/>
          </a:p>
        </p:txBody>
      </p:sp>
    </p:spTree>
    <p:extLst>
      <p:ext uri="{BB962C8B-B14F-4D97-AF65-F5344CB8AC3E}">
        <p14:creationId xmlns:p14="http://schemas.microsoft.com/office/powerpoint/2010/main" val="2457589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Frequently Asked Questions</a:t>
            </a:r>
          </a:p>
        </p:txBody>
      </p:sp>
      <p:sp>
        <p:nvSpPr>
          <p:cNvPr id="6" name="Subtitle 5"/>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377346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Frequently Asked Questions</a:t>
            </a:r>
          </a:p>
        </p:txBody>
      </p:sp>
      <p:sp>
        <p:nvSpPr>
          <p:cNvPr id="3" name="Content Placeholder 2"/>
          <p:cNvSpPr>
            <a:spLocks noGrp="1"/>
          </p:cNvSpPr>
          <p:nvPr>
            <p:ph sz="half" idx="1"/>
          </p:nvPr>
        </p:nvSpPr>
        <p:spPr>
          <a:xfrm>
            <a:off x="457200" y="1092200"/>
            <a:ext cx="8166100" cy="5334000"/>
          </a:xfrm>
        </p:spPr>
        <p:txBody>
          <a:bodyPr>
            <a:normAutofit lnSpcReduction="10000"/>
          </a:bodyPr>
          <a:lstStyle/>
          <a:p>
            <a:pPr marL="0" indent="0" algn="just">
              <a:buNone/>
            </a:pPr>
            <a:r>
              <a:rPr lang="en-GB" dirty="0"/>
              <a:t>Below we have compiled a list of frequently asked questions and supplied answers to them, if however this does not answer your question please contact the Customer Services.</a:t>
            </a:r>
          </a:p>
          <a:p>
            <a:pPr marL="0" indent="0" algn="just">
              <a:buNone/>
            </a:pPr>
            <a:endParaRPr lang="en-GB" dirty="0"/>
          </a:p>
          <a:p>
            <a:pPr algn="just"/>
            <a:r>
              <a:rPr lang="en-GB" dirty="0"/>
              <a:t>What is the Community Access Portal (CAP)? </a:t>
            </a:r>
          </a:p>
          <a:p>
            <a:pPr lvl="1" algn="just"/>
            <a:r>
              <a:rPr lang="en-GB" dirty="0"/>
              <a:t>The CAP is a vehicle booking system (VBS) that allows a party responsible for a specific container or group of containers, to log in and arrange appointments to collect and deliver units.</a:t>
            </a:r>
          </a:p>
          <a:p>
            <a:pPr marL="0" indent="0" algn="just">
              <a:buNone/>
            </a:pPr>
            <a:endParaRPr lang="en-GB" dirty="0"/>
          </a:p>
          <a:p>
            <a:pPr algn="just"/>
            <a:r>
              <a:rPr lang="en-GB" dirty="0"/>
              <a:t>What is the </a:t>
            </a:r>
            <a:r>
              <a:rPr lang="en-GB" dirty="0" err="1"/>
              <a:t>AutoGate</a:t>
            </a:r>
            <a:r>
              <a:rPr lang="en-GB" dirty="0"/>
              <a:t>?</a:t>
            </a:r>
          </a:p>
          <a:p>
            <a:pPr lvl="1" algn="just"/>
            <a:r>
              <a:rPr lang="en-GB" dirty="0"/>
              <a:t>The </a:t>
            </a:r>
            <a:r>
              <a:rPr lang="en-GB" dirty="0" err="1"/>
              <a:t>AutoGate</a:t>
            </a:r>
            <a:r>
              <a:rPr lang="en-GB" dirty="0"/>
              <a:t> is a combination of OCR, TRUC, pedestals, and gate software integrated to our Terminal Operating Software that reduces the need for manual intervention at each stage between the delivery and collection of containers.</a:t>
            </a:r>
          </a:p>
          <a:p>
            <a:pPr lvl="1" algn="just"/>
            <a:endParaRPr lang="en-GB" dirty="0"/>
          </a:p>
          <a:p>
            <a:pPr algn="just"/>
            <a:r>
              <a:rPr lang="en-GB" dirty="0"/>
              <a:t>What is the TRUC?</a:t>
            </a:r>
          </a:p>
          <a:p>
            <a:pPr lvl="1" algn="just"/>
            <a:r>
              <a:rPr lang="en-GB" dirty="0"/>
              <a:t>The TRUC is the Port of Liverpool Haulier ID. It is a photographic ID that ensures that we meet our ISPS regulatory requirements. Each driver must have a TRUC in order to use the </a:t>
            </a:r>
            <a:r>
              <a:rPr lang="en-GB" dirty="0" err="1"/>
              <a:t>AutoGate</a:t>
            </a:r>
            <a:r>
              <a:rPr lang="en-GB" dirty="0"/>
              <a:t>.</a:t>
            </a:r>
          </a:p>
          <a:p>
            <a:pPr marL="0" indent="0" algn="just">
              <a:buNone/>
            </a:pPr>
            <a:endParaRPr lang="en-GB" dirty="0"/>
          </a:p>
          <a:p>
            <a:pPr marL="0" indent="0" algn="just">
              <a:buNone/>
            </a:pPr>
            <a:r>
              <a:rPr lang="en-GB" dirty="0"/>
              <a:t>How do I get further help or assistance?</a:t>
            </a:r>
          </a:p>
          <a:p>
            <a:pPr lvl="1" algn="just"/>
            <a:r>
              <a:rPr lang="en-GB" dirty="0"/>
              <a:t>EMAIL:		customer.services@peelports.com</a:t>
            </a:r>
          </a:p>
          <a:p>
            <a:pPr algn="just"/>
            <a:endParaRPr lang="en-GB" dirty="0"/>
          </a:p>
          <a:p>
            <a:pPr marL="0" indent="0" algn="just">
              <a:buNone/>
            </a:pPr>
            <a:endParaRPr lang="en-GB" dirty="0"/>
          </a:p>
          <a:p>
            <a:pPr marL="0" indent="0" algn="just">
              <a:buNone/>
            </a:pPr>
            <a:endParaRPr lang="en-GB" dirty="0"/>
          </a:p>
          <a:p>
            <a:pPr marL="0" indent="0" algn="just">
              <a:buNone/>
            </a:pPr>
            <a:endParaRPr lang="en-GB" dirty="0"/>
          </a:p>
        </p:txBody>
      </p:sp>
      <p:sp>
        <p:nvSpPr>
          <p:cNvPr id="4" name="Slide Number Placeholder 3"/>
          <p:cNvSpPr>
            <a:spLocks noGrp="1"/>
          </p:cNvSpPr>
          <p:nvPr>
            <p:ph type="sldNum" sz="quarter" idx="10"/>
          </p:nvPr>
        </p:nvSpPr>
        <p:spPr/>
        <p:txBody>
          <a:bodyPr/>
          <a:lstStyle/>
          <a:p>
            <a:fld id="{40FB2447-E0FE-4115-B3AB-AFD703434ADC}" type="slidenum">
              <a:rPr lang="en-GB" smtClean="0"/>
              <a:t>27</a:t>
            </a:fld>
            <a:endParaRPr lang="en-GB"/>
          </a:p>
        </p:txBody>
      </p:sp>
    </p:spTree>
    <p:extLst>
      <p:ext uri="{BB962C8B-B14F-4D97-AF65-F5344CB8AC3E}">
        <p14:creationId xmlns:p14="http://schemas.microsoft.com/office/powerpoint/2010/main" val="3249276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FAQ - CAP</a:t>
            </a:r>
          </a:p>
        </p:txBody>
      </p:sp>
      <p:sp>
        <p:nvSpPr>
          <p:cNvPr id="3" name="Content Placeholder 2"/>
          <p:cNvSpPr>
            <a:spLocks noGrp="1"/>
          </p:cNvSpPr>
          <p:nvPr>
            <p:ph sz="half" idx="1"/>
          </p:nvPr>
        </p:nvSpPr>
        <p:spPr>
          <a:xfrm>
            <a:off x="457200" y="1345652"/>
            <a:ext cx="8274424" cy="4428803"/>
          </a:xfrm>
        </p:spPr>
        <p:txBody>
          <a:bodyPr>
            <a:normAutofit fontScale="92500" lnSpcReduction="20000"/>
          </a:bodyPr>
          <a:lstStyle/>
          <a:p>
            <a:pPr marL="0" indent="0" algn="just">
              <a:buNone/>
            </a:pPr>
            <a:r>
              <a:rPr lang="en-GB" dirty="0"/>
              <a:t>The CAP minimum requirements are Microsoft Internet Explorer 10, Chrome 32.0, or Mozilla Firefox 26.0 or later. </a:t>
            </a:r>
          </a:p>
          <a:p>
            <a:pPr marL="0" indent="0" algn="just">
              <a:buNone/>
            </a:pPr>
            <a:endParaRPr lang="en-GB" dirty="0"/>
          </a:p>
          <a:p>
            <a:pPr marL="0" indent="0" algn="just">
              <a:buNone/>
            </a:pPr>
            <a:r>
              <a:rPr lang="en-GB" dirty="0"/>
              <a:t>Please update your browser software to the latest version in order to ensure maximum compatibility.</a:t>
            </a:r>
          </a:p>
          <a:p>
            <a:pPr marL="0" indent="0" algn="just">
              <a:buNone/>
            </a:pPr>
            <a:endParaRPr lang="en-GB" dirty="0"/>
          </a:p>
          <a:p>
            <a:pPr algn="just"/>
            <a:r>
              <a:rPr lang="en-GB" dirty="0"/>
              <a:t>I am unable to log in to the CAP?</a:t>
            </a:r>
          </a:p>
          <a:p>
            <a:pPr lvl="1" algn="just"/>
            <a:r>
              <a:rPr lang="en-GB" dirty="0"/>
              <a:t>If you are unable to use the “Forgot Your Password” on the log-in screen, contact our Customer Services where we can investigate.</a:t>
            </a:r>
          </a:p>
          <a:p>
            <a:pPr marL="457200" lvl="1" indent="0" algn="just">
              <a:buNone/>
            </a:pPr>
            <a:endParaRPr lang="en-GB" dirty="0"/>
          </a:p>
          <a:p>
            <a:pPr algn="just"/>
            <a:r>
              <a:rPr lang="en-GB" dirty="0"/>
              <a:t>Can I update my email address?</a:t>
            </a:r>
          </a:p>
          <a:p>
            <a:pPr lvl="1" algn="just"/>
            <a:r>
              <a:rPr lang="en-GB" dirty="0"/>
              <a:t>Yes, the CAP allows you to change your personal information via the File &gt; Preferences menu. Please ensure that you keep these details up to date.</a:t>
            </a:r>
          </a:p>
          <a:p>
            <a:pPr lvl="1" algn="just"/>
            <a:endParaRPr lang="en-GB" dirty="0"/>
          </a:p>
          <a:p>
            <a:pPr algn="just"/>
            <a:r>
              <a:rPr lang="en-GB" dirty="0"/>
              <a:t>An employee has left my company who used the CAP, what should I do?</a:t>
            </a:r>
          </a:p>
          <a:p>
            <a:pPr lvl="1" algn="just"/>
            <a:r>
              <a:rPr lang="en-GB" dirty="0"/>
              <a:t>To ensure that they no longer have access in your name you should change the password using the File &gt; Preferences menu.</a:t>
            </a:r>
          </a:p>
          <a:p>
            <a:pPr lvl="1" algn="just"/>
            <a:endParaRPr lang="en-GB" dirty="0"/>
          </a:p>
          <a:p>
            <a:pPr algn="just"/>
            <a:r>
              <a:rPr lang="en-GB" dirty="0"/>
              <a:t>Can I access the CAP using a mobile device?</a:t>
            </a:r>
          </a:p>
          <a:p>
            <a:pPr lvl="1" algn="just"/>
            <a:r>
              <a:rPr lang="en-GB" dirty="0"/>
              <a:t>We are working on delivering functionality to mobile devices in the future.</a:t>
            </a:r>
          </a:p>
          <a:p>
            <a:pPr lvl="1" algn="just"/>
            <a:endParaRPr lang="en-GB" dirty="0"/>
          </a:p>
          <a:p>
            <a:pPr lvl="1" algn="just"/>
            <a:endParaRPr lang="en-GB" dirty="0"/>
          </a:p>
          <a:p>
            <a:pPr algn="just"/>
            <a:endParaRPr lang="en-GB" dirty="0"/>
          </a:p>
          <a:p>
            <a:pPr algn="just"/>
            <a:endParaRPr lang="en-GB" dirty="0"/>
          </a:p>
        </p:txBody>
      </p:sp>
      <p:sp>
        <p:nvSpPr>
          <p:cNvPr id="5" name="Slide Number Placeholder 4"/>
          <p:cNvSpPr>
            <a:spLocks noGrp="1"/>
          </p:cNvSpPr>
          <p:nvPr>
            <p:ph type="sldNum" sz="quarter" idx="10"/>
          </p:nvPr>
        </p:nvSpPr>
        <p:spPr/>
        <p:txBody>
          <a:bodyPr/>
          <a:lstStyle/>
          <a:p>
            <a:fld id="{40FB2447-E0FE-4115-B3AB-AFD703434ADC}" type="slidenum">
              <a:rPr lang="en-GB" smtClean="0"/>
              <a:t>28</a:t>
            </a:fld>
            <a:endParaRPr lang="en-GB"/>
          </a:p>
        </p:txBody>
      </p:sp>
    </p:spTree>
    <p:extLst>
      <p:ext uri="{BB962C8B-B14F-4D97-AF65-F5344CB8AC3E}">
        <p14:creationId xmlns:p14="http://schemas.microsoft.com/office/powerpoint/2010/main" val="3745936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04900"/>
            <a:ext cx="8026400" cy="5270500"/>
          </a:xfrm>
        </p:spPr>
        <p:txBody>
          <a:bodyPr>
            <a:normAutofit fontScale="92500" lnSpcReduction="10000"/>
          </a:bodyPr>
          <a:lstStyle/>
          <a:p>
            <a:r>
              <a:rPr lang="en-GB" dirty="0"/>
              <a:t>Do I need an appointment for all units I wish to deliver/pick up?</a:t>
            </a:r>
          </a:p>
          <a:p>
            <a:pPr lvl="1"/>
            <a:r>
              <a:rPr lang="en-GB" dirty="0"/>
              <a:t>Yes all units must have a valid appointment attached to them.</a:t>
            </a:r>
          </a:p>
          <a:p>
            <a:endParaRPr lang="en-GB" dirty="0"/>
          </a:p>
          <a:p>
            <a:r>
              <a:rPr lang="en-GB" dirty="0"/>
              <a:t>Do I need to attach a truck visit appointment to my appointments?</a:t>
            </a:r>
          </a:p>
          <a:p>
            <a:pPr lvl="1"/>
            <a:r>
              <a:rPr lang="en-GB" dirty="0"/>
              <a:t>Yes all appointments must have a valid truck visit appointment attached to them.</a:t>
            </a:r>
          </a:p>
          <a:p>
            <a:pPr lvl="1"/>
            <a:r>
              <a:rPr lang="en-GB" dirty="0"/>
              <a:t>Up to 4 appointments may be associated with a single truck visit appointment based on 2 containers in, 2 containers out of the terminal.</a:t>
            </a:r>
          </a:p>
          <a:p>
            <a:endParaRPr lang="en-GB" dirty="0"/>
          </a:p>
          <a:p>
            <a:pPr algn="just"/>
            <a:r>
              <a:rPr lang="en-GB" dirty="0"/>
              <a:t>How long will an appointment be valid?</a:t>
            </a:r>
          </a:p>
          <a:p>
            <a:pPr lvl="1" algn="just"/>
            <a:r>
              <a:rPr lang="en-GB" dirty="0"/>
              <a:t>When you create an appointment you select the window that best suits the time frame you require. The appointment is valid only for the period selected.</a:t>
            </a:r>
          </a:p>
          <a:p>
            <a:pPr algn="just"/>
            <a:endParaRPr lang="en-GB" dirty="0"/>
          </a:p>
          <a:p>
            <a:pPr algn="just"/>
            <a:r>
              <a:rPr lang="en-GB" dirty="0"/>
              <a:t>How far ahead will I be able to book?</a:t>
            </a:r>
          </a:p>
          <a:p>
            <a:pPr lvl="1" algn="just"/>
            <a:r>
              <a:rPr lang="en-GB" dirty="0"/>
              <a:t>You are only able to select an appointment up to 7 days prior.</a:t>
            </a:r>
          </a:p>
          <a:p>
            <a:pPr marL="0" indent="0" algn="just">
              <a:buNone/>
            </a:pPr>
            <a:endParaRPr lang="en-GB" dirty="0"/>
          </a:p>
          <a:p>
            <a:pPr algn="just"/>
            <a:r>
              <a:rPr lang="en-GB" dirty="0"/>
              <a:t>Can we change or cancel a booking?</a:t>
            </a:r>
          </a:p>
          <a:p>
            <a:pPr lvl="1" algn="just"/>
            <a:r>
              <a:rPr lang="en-GB" dirty="0"/>
              <a:t>Yes, this can be done via the CAP. Changes must be made at least 1 hour prior to the appointment window opening.</a:t>
            </a:r>
          </a:p>
          <a:p>
            <a:pPr algn="just"/>
            <a:endParaRPr lang="en-GB" dirty="0"/>
          </a:p>
          <a:p>
            <a:pPr algn="just"/>
            <a:r>
              <a:rPr lang="en-GB" dirty="0"/>
              <a:t>What is an “Appointment Window”?</a:t>
            </a:r>
          </a:p>
          <a:p>
            <a:pPr lvl="1" algn="just"/>
            <a:r>
              <a:rPr lang="en-GB" dirty="0"/>
              <a:t>An appointment will last for a set period of time during the day, this duration of time is considered a “window” during which we will accept that driver and vehicle.</a:t>
            </a:r>
          </a:p>
          <a:p>
            <a:pPr marL="0" indent="0" algn="just">
              <a:buNone/>
            </a:pPr>
            <a:endParaRPr lang="en-GB" dirty="0"/>
          </a:p>
        </p:txBody>
      </p:sp>
      <p:sp>
        <p:nvSpPr>
          <p:cNvPr id="5" name="Title 1"/>
          <p:cNvSpPr>
            <a:spLocks noGrp="1"/>
          </p:cNvSpPr>
          <p:nvPr>
            <p:ph type="title"/>
          </p:nvPr>
        </p:nvSpPr>
        <p:spPr/>
        <p:txBody>
          <a:bodyPr/>
          <a:lstStyle/>
          <a:p>
            <a:r>
              <a:rPr lang="en-GB" dirty="0"/>
              <a:t>FAQ - CAP</a:t>
            </a:r>
          </a:p>
        </p:txBody>
      </p:sp>
      <p:sp>
        <p:nvSpPr>
          <p:cNvPr id="2" name="Slide Number Placeholder 1"/>
          <p:cNvSpPr>
            <a:spLocks noGrp="1"/>
          </p:cNvSpPr>
          <p:nvPr>
            <p:ph type="sldNum" sz="quarter" idx="10"/>
          </p:nvPr>
        </p:nvSpPr>
        <p:spPr/>
        <p:txBody>
          <a:bodyPr/>
          <a:lstStyle/>
          <a:p>
            <a:fld id="{40FB2447-E0FE-4115-B3AB-AFD703434ADC}" type="slidenum">
              <a:rPr lang="en-GB" smtClean="0"/>
              <a:t>29</a:t>
            </a:fld>
            <a:endParaRPr lang="en-GB"/>
          </a:p>
        </p:txBody>
      </p:sp>
    </p:spTree>
    <p:extLst>
      <p:ext uri="{BB962C8B-B14F-4D97-AF65-F5344CB8AC3E}">
        <p14:creationId xmlns:p14="http://schemas.microsoft.com/office/powerpoint/2010/main" val="2776944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CAP - Requesting Access</a:t>
            </a:r>
          </a:p>
        </p:txBody>
      </p:sp>
      <p:sp>
        <p:nvSpPr>
          <p:cNvPr id="3" name="Content Placeholder 2"/>
          <p:cNvSpPr>
            <a:spLocks noGrp="1"/>
          </p:cNvSpPr>
          <p:nvPr>
            <p:ph sz="half" idx="1"/>
          </p:nvPr>
        </p:nvSpPr>
        <p:spPr>
          <a:xfrm>
            <a:off x="457200" y="1345652"/>
            <a:ext cx="8316686" cy="635548"/>
          </a:xfrm>
        </p:spPr>
        <p:txBody>
          <a:bodyPr/>
          <a:lstStyle/>
          <a:p>
            <a:pPr marL="0" indent="0" algn="just">
              <a:buNone/>
            </a:pPr>
            <a:r>
              <a:rPr lang="en-GB" dirty="0"/>
              <a:t>In order to register for access to the CAP we require the following information:</a:t>
            </a:r>
          </a:p>
        </p:txBody>
      </p:sp>
      <p:sp>
        <p:nvSpPr>
          <p:cNvPr id="5" name="Content Placeholder 2"/>
          <p:cNvSpPr>
            <a:spLocks noGrp="1"/>
          </p:cNvSpPr>
          <p:nvPr>
            <p:ph sz="half" idx="1"/>
          </p:nvPr>
        </p:nvSpPr>
        <p:spPr>
          <a:xfrm>
            <a:off x="498928" y="1735724"/>
            <a:ext cx="8225972" cy="943976"/>
          </a:xfrm>
        </p:spPr>
        <p:txBody>
          <a:bodyPr numCol="2">
            <a:normAutofit fontScale="85000" lnSpcReduction="20000"/>
          </a:bodyPr>
          <a:lstStyle/>
          <a:p>
            <a:r>
              <a:rPr lang="en-GB" dirty="0"/>
              <a:t>Company Name</a:t>
            </a:r>
          </a:p>
          <a:p>
            <a:r>
              <a:rPr lang="en-GB" dirty="0"/>
              <a:t>Company Address</a:t>
            </a:r>
          </a:p>
          <a:p>
            <a:r>
              <a:rPr lang="en-GB" dirty="0"/>
              <a:t>Contact Email Address</a:t>
            </a:r>
          </a:p>
          <a:p>
            <a:r>
              <a:rPr lang="en-GB" dirty="0"/>
              <a:t>Contact Telephone Number</a:t>
            </a:r>
          </a:p>
          <a:p>
            <a:r>
              <a:rPr lang="en-GB" dirty="0"/>
              <a:t>Contact Mobile Phone Number</a:t>
            </a:r>
          </a:p>
          <a:p>
            <a:r>
              <a:rPr lang="en-GB" dirty="0"/>
              <a:t>Contact Name / Names</a:t>
            </a:r>
          </a:p>
          <a:p>
            <a:r>
              <a:rPr lang="en-GB" dirty="0"/>
              <a:t>How many times per week do you visit the port</a:t>
            </a:r>
          </a:p>
          <a:p>
            <a:endParaRPr lang="en-GB" dirty="0"/>
          </a:p>
        </p:txBody>
      </p:sp>
      <p:sp>
        <p:nvSpPr>
          <p:cNvPr id="4" name="Slide Number Placeholder 3"/>
          <p:cNvSpPr>
            <a:spLocks noGrp="1"/>
          </p:cNvSpPr>
          <p:nvPr>
            <p:ph type="sldNum" sz="quarter" idx="10"/>
          </p:nvPr>
        </p:nvSpPr>
        <p:spPr/>
        <p:txBody>
          <a:bodyPr/>
          <a:lstStyle/>
          <a:p>
            <a:fld id="{40FB2447-E0FE-4115-B3AB-AFD703434ADC}" type="slidenum">
              <a:rPr lang="en-GB" smtClean="0"/>
              <a:t>3</a:t>
            </a:fld>
            <a:endParaRPr lang="en-GB"/>
          </a:p>
        </p:txBody>
      </p:sp>
      <p:sp>
        <p:nvSpPr>
          <p:cNvPr id="7" name="Content Placeholder 2"/>
          <p:cNvSpPr>
            <a:spLocks noGrp="1"/>
          </p:cNvSpPr>
          <p:nvPr>
            <p:ph sz="half" idx="1"/>
          </p:nvPr>
        </p:nvSpPr>
        <p:spPr>
          <a:xfrm>
            <a:off x="277368" y="2644775"/>
            <a:ext cx="8316686" cy="1485900"/>
          </a:xfrm>
        </p:spPr>
        <p:txBody>
          <a:bodyPr>
            <a:normAutofit/>
          </a:bodyPr>
          <a:lstStyle/>
          <a:p>
            <a:pPr marL="0" indent="0" algn="just">
              <a:buNone/>
            </a:pPr>
            <a:endParaRPr lang="en-GB" dirty="0"/>
          </a:p>
          <a:p>
            <a:pPr marL="0" indent="0" algn="just">
              <a:buNone/>
            </a:pPr>
            <a:r>
              <a:rPr lang="en-GB" dirty="0"/>
              <a:t>Your request will be processed and you will receive a return email within 2 working days providing:</a:t>
            </a:r>
          </a:p>
        </p:txBody>
      </p:sp>
      <p:sp>
        <p:nvSpPr>
          <p:cNvPr id="11" name="Content Placeholder 2"/>
          <p:cNvSpPr>
            <a:spLocks noGrp="1"/>
          </p:cNvSpPr>
          <p:nvPr>
            <p:ph sz="half" idx="1"/>
          </p:nvPr>
        </p:nvSpPr>
        <p:spPr>
          <a:xfrm>
            <a:off x="546099" y="4012652"/>
            <a:ext cx="8196943" cy="2438948"/>
          </a:xfrm>
        </p:spPr>
        <p:txBody>
          <a:bodyPr>
            <a:normAutofit/>
          </a:bodyPr>
          <a:lstStyle/>
          <a:p>
            <a:r>
              <a:rPr lang="en-GB" dirty="0"/>
              <a:t>Your username	</a:t>
            </a:r>
          </a:p>
          <a:p>
            <a:r>
              <a:rPr lang="en-GB" dirty="0"/>
              <a:t>Your password</a:t>
            </a:r>
          </a:p>
          <a:p>
            <a:r>
              <a:rPr lang="en-GB" dirty="0"/>
              <a:t>A link to the CAP login screen</a:t>
            </a:r>
          </a:p>
          <a:p>
            <a:r>
              <a:rPr lang="en-GB" dirty="0"/>
              <a:t>A copy of the terms and conditions of use</a:t>
            </a:r>
          </a:p>
          <a:p>
            <a:endParaRPr lang="en-GB" dirty="0"/>
          </a:p>
          <a:p>
            <a:pPr marL="0" indent="0">
              <a:buNone/>
            </a:pPr>
            <a:r>
              <a:rPr lang="en-GB" dirty="0"/>
              <a:t>Your password must be changed when you first log in to the website. </a:t>
            </a:r>
          </a:p>
          <a:p>
            <a:pPr marL="0" indent="0">
              <a:buNone/>
            </a:pPr>
            <a:endParaRPr lang="en-GB" dirty="0"/>
          </a:p>
          <a:p>
            <a:pPr marL="0" indent="0">
              <a:buNone/>
            </a:pPr>
            <a:r>
              <a:rPr lang="en-GB" dirty="0"/>
              <a:t>Do not share this information with anyone.</a:t>
            </a:r>
          </a:p>
        </p:txBody>
      </p:sp>
    </p:spTree>
    <p:extLst>
      <p:ext uri="{BB962C8B-B14F-4D97-AF65-F5344CB8AC3E}">
        <p14:creationId xmlns:p14="http://schemas.microsoft.com/office/powerpoint/2010/main" val="2748216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04900"/>
            <a:ext cx="8026400" cy="5270500"/>
          </a:xfrm>
        </p:spPr>
        <p:txBody>
          <a:bodyPr>
            <a:normAutofit/>
          </a:bodyPr>
          <a:lstStyle/>
          <a:p>
            <a:pPr algn="just"/>
            <a:r>
              <a:rPr lang="en-GB" dirty="0"/>
              <a:t>What happens if a driver arrives at the Terminal without an appointment?</a:t>
            </a:r>
          </a:p>
          <a:p>
            <a:pPr lvl="1" algn="just"/>
            <a:r>
              <a:rPr lang="en-GB" dirty="0"/>
              <a:t>The driver will be refused service when they arrive at the </a:t>
            </a:r>
            <a:r>
              <a:rPr lang="en-GB" dirty="0" err="1"/>
              <a:t>AutoGate</a:t>
            </a:r>
            <a:r>
              <a:rPr lang="en-GB" dirty="0"/>
              <a:t>. You can make an appointment up to 1 hour prior to the start of the appointment window.</a:t>
            </a:r>
          </a:p>
          <a:p>
            <a:pPr marL="0" indent="0" algn="just">
              <a:buNone/>
            </a:pPr>
            <a:endParaRPr lang="en-GB" dirty="0"/>
          </a:p>
          <a:p>
            <a:pPr algn="just"/>
            <a:r>
              <a:rPr lang="en-GB" dirty="0"/>
              <a:t>I am going to be late to the Terminal, what do I do?</a:t>
            </a:r>
          </a:p>
          <a:p>
            <a:pPr lvl="1" algn="just"/>
            <a:r>
              <a:rPr lang="en-GB" dirty="0"/>
              <a:t>You would need to either modify your existing appointment/truck visit appointment or create a new appointment/truck visit appointment otherwise you would be rejected at the In Gate. Any changes to appointment times must be made at least 1 hour before the start of the appointment window.</a:t>
            </a:r>
          </a:p>
          <a:p>
            <a:pPr lvl="1" algn="just"/>
            <a:endParaRPr lang="en-GB" dirty="0"/>
          </a:p>
          <a:p>
            <a:pPr algn="just"/>
            <a:r>
              <a:rPr lang="en-GB" dirty="0"/>
              <a:t>What happens if I arrive at the Terminal after my appointment / truck visit appointment has expired?</a:t>
            </a:r>
          </a:p>
          <a:p>
            <a:pPr lvl="1" algn="just"/>
            <a:r>
              <a:rPr lang="en-GB" dirty="0"/>
              <a:t>You will be refused service.</a:t>
            </a:r>
          </a:p>
          <a:p>
            <a:pPr marL="0" indent="0" algn="just">
              <a:buNone/>
            </a:pPr>
            <a:endParaRPr lang="en-GB" dirty="0"/>
          </a:p>
          <a:p>
            <a:pPr algn="just"/>
            <a:r>
              <a:rPr lang="en-GB" dirty="0"/>
              <a:t>Do all units need to be pre advised?</a:t>
            </a:r>
          </a:p>
          <a:p>
            <a:pPr lvl="1" algn="just"/>
            <a:r>
              <a:rPr lang="en-GB" dirty="0"/>
              <a:t>Yes all units must be pre advised via Destin8 with a valid unit ID.</a:t>
            </a:r>
          </a:p>
          <a:p>
            <a:pPr marL="0" indent="0" algn="just">
              <a:buNone/>
            </a:pPr>
            <a:endParaRPr lang="en-GB" dirty="0"/>
          </a:p>
          <a:p>
            <a:pPr algn="just"/>
            <a:r>
              <a:rPr lang="en-GB" dirty="0"/>
              <a:t>I have a container remaining on vehicle, what do I do?</a:t>
            </a:r>
          </a:p>
          <a:p>
            <a:pPr lvl="1" algn="just"/>
            <a:r>
              <a:rPr lang="en-GB" dirty="0"/>
              <a:t>You must still book the container into the system but use the appropriate “Through” appointment to denote the container is remaining on vehicle.</a:t>
            </a:r>
          </a:p>
        </p:txBody>
      </p:sp>
      <p:sp>
        <p:nvSpPr>
          <p:cNvPr id="5" name="Title 1"/>
          <p:cNvSpPr>
            <a:spLocks noGrp="1"/>
          </p:cNvSpPr>
          <p:nvPr>
            <p:ph type="title"/>
          </p:nvPr>
        </p:nvSpPr>
        <p:spPr/>
        <p:txBody>
          <a:bodyPr/>
          <a:lstStyle/>
          <a:p>
            <a:r>
              <a:rPr lang="en-GB" dirty="0"/>
              <a:t>FAQ - CAP</a:t>
            </a:r>
          </a:p>
        </p:txBody>
      </p:sp>
      <p:sp>
        <p:nvSpPr>
          <p:cNvPr id="2" name="Slide Number Placeholder 1"/>
          <p:cNvSpPr>
            <a:spLocks noGrp="1"/>
          </p:cNvSpPr>
          <p:nvPr>
            <p:ph type="sldNum" sz="quarter" idx="10"/>
          </p:nvPr>
        </p:nvSpPr>
        <p:spPr/>
        <p:txBody>
          <a:bodyPr/>
          <a:lstStyle/>
          <a:p>
            <a:fld id="{40FB2447-E0FE-4115-B3AB-AFD703434ADC}" type="slidenum">
              <a:rPr lang="en-GB" smtClean="0"/>
              <a:t>30</a:t>
            </a:fld>
            <a:endParaRPr lang="en-GB"/>
          </a:p>
        </p:txBody>
      </p:sp>
    </p:spTree>
    <p:extLst>
      <p:ext uri="{BB962C8B-B14F-4D97-AF65-F5344CB8AC3E}">
        <p14:creationId xmlns:p14="http://schemas.microsoft.com/office/powerpoint/2010/main" val="136660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Appointment Slots</a:t>
            </a:r>
          </a:p>
        </p:txBody>
      </p:sp>
      <p:sp>
        <p:nvSpPr>
          <p:cNvPr id="3" name="Content Placeholder 2"/>
          <p:cNvSpPr>
            <a:spLocks noGrp="1"/>
          </p:cNvSpPr>
          <p:nvPr>
            <p:ph sz="half" idx="1"/>
          </p:nvPr>
        </p:nvSpPr>
        <p:spPr>
          <a:xfrm>
            <a:off x="457200" y="1345652"/>
            <a:ext cx="8293100" cy="4428803"/>
          </a:xfrm>
        </p:spPr>
        <p:txBody>
          <a:bodyPr/>
          <a:lstStyle/>
          <a:p>
            <a:pPr marL="0" indent="0" algn="just">
              <a:buNone/>
            </a:pPr>
            <a:r>
              <a:rPr lang="en-GB" dirty="0"/>
              <a:t>We will use the information given to us to calculate the number of appointment slots required by your company.</a:t>
            </a:r>
          </a:p>
          <a:p>
            <a:pPr marL="0" indent="0" algn="just">
              <a:buNone/>
            </a:pPr>
            <a:endParaRPr lang="en-GB" dirty="0"/>
          </a:p>
          <a:p>
            <a:pPr marL="0" indent="0" algn="just">
              <a:buNone/>
            </a:pPr>
            <a:r>
              <a:rPr lang="en-GB" dirty="0"/>
              <a:t>This will be reviewed every quarter to assist with the smooth operation of the </a:t>
            </a:r>
            <a:r>
              <a:rPr lang="en-GB" dirty="0" err="1"/>
              <a:t>AutoGate</a:t>
            </a:r>
            <a:r>
              <a:rPr lang="en-GB" dirty="0"/>
              <a:t>.</a:t>
            </a:r>
          </a:p>
          <a:p>
            <a:pPr marL="0" indent="0" algn="just">
              <a:buNone/>
            </a:pPr>
            <a:endParaRPr lang="en-GB" dirty="0"/>
          </a:p>
          <a:p>
            <a:pPr marL="0" indent="0" algn="just">
              <a:buNone/>
            </a:pPr>
            <a:r>
              <a:rPr lang="en-GB" dirty="0"/>
              <a:t>The utilisation of appointments will be monitored. Failure to use appointments may result in sanctions.</a:t>
            </a:r>
          </a:p>
          <a:p>
            <a:pPr marL="0" indent="0" algn="just">
              <a:buNone/>
            </a:pPr>
            <a:endParaRPr lang="en-GB" dirty="0"/>
          </a:p>
          <a:p>
            <a:pPr marL="0" indent="0" algn="just">
              <a:buNone/>
            </a:pPr>
            <a:r>
              <a:rPr lang="en-GB" dirty="0"/>
              <a:t>If you have any need to discuss with us your appointment requirements, forward your queries to:</a:t>
            </a:r>
          </a:p>
          <a:p>
            <a:pPr marL="0" indent="0" algn="ctr">
              <a:buNone/>
            </a:pPr>
            <a:r>
              <a:rPr lang="en-GB" b="1" dirty="0"/>
              <a:t>Customer.services@peelports.com</a:t>
            </a:r>
          </a:p>
          <a:p>
            <a:pPr marL="0" indent="0" algn="just">
              <a:buNone/>
            </a:pPr>
            <a:endParaRPr lang="en-GB" dirty="0"/>
          </a:p>
          <a:p>
            <a:pPr marL="0" indent="0" algn="just">
              <a:buNone/>
            </a:pPr>
            <a:r>
              <a:rPr lang="en-GB" dirty="0"/>
              <a:t>In each communication please provide to us your CAP username, and the name of the Haulage company you represent.</a:t>
            </a:r>
          </a:p>
        </p:txBody>
      </p:sp>
      <p:sp>
        <p:nvSpPr>
          <p:cNvPr id="5" name="Slide Number Placeholder 4"/>
          <p:cNvSpPr>
            <a:spLocks noGrp="1"/>
          </p:cNvSpPr>
          <p:nvPr>
            <p:ph type="sldNum" sz="quarter" idx="10"/>
          </p:nvPr>
        </p:nvSpPr>
        <p:spPr/>
        <p:txBody>
          <a:bodyPr/>
          <a:lstStyle/>
          <a:p>
            <a:fld id="{40FB2447-E0FE-4115-B3AB-AFD703434ADC}" type="slidenum">
              <a:rPr lang="en-GB" smtClean="0"/>
              <a:t>4</a:t>
            </a:fld>
            <a:endParaRPr lang="en-GB"/>
          </a:p>
        </p:txBody>
      </p:sp>
    </p:spTree>
    <p:extLst>
      <p:ext uri="{BB962C8B-B14F-4D97-AF65-F5344CB8AC3E}">
        <p14:creationId xmlns:p14="http://schemas.microsoft.com/office/powerpoint/2010/main" val="1149591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Customer Access Portal</a:t>
            </a:r>
          </a:p>
        </p:txBody>
      </p:sp>
      <p:sp>
        <p:nvSpPr>
          <p:cNvPr id="5" name="Subtitle 3"/>
          <p:cNvSpPr txBox="1">
            <a:spLocks/>
          </p:cNvSpPr>
          <p:nvPr/>
        </p:nvSpPr>
        <p:spPr>
          <a:xfrm>
            <a:off x="487345" y="2854801"/>
            <a:ext cx="8062930" cy="1192266"/>
          </a:xfrm>
          <a:prstGeom prst="rect">
            <a:avLst/>
          </a:prstGeom>
        </p:spPr>
        <p:txBody>
          <a:bodyPr>
            <a:normAutofit/>
          </a:bodyPr>
          <a:lstStyle>
            <a:lvl1pPr marL="180975" indent="-180975" algn="l" defTabSz="914400" rtl="0" eaLnBrk="1" latinLnBrk="0" hangingPunct="1">
              <a:spcBef>
                <a:spcPct val="20000"/>
              </a:spcBef>
              <a:buClr>
                <a:srgbClr val="000000"/>
              </a:buClr>
              <a:buFont typeface="Wingdings" pitchFamily="2" charset="2"/>
              <a:buChar char="§"/>
              <a:defRPr sz="1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0000"/>
              </a:buClr>
              <a:buFont typeface="Wingdings" pitchFamily="2" charset="2"/>
              <a:buChar char="§"/>
              <a:defRPr sz="16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Clr>
                <a:srgbClr val="000000"/>
              </a:buClr>
              <a:buFont typeface="Wingdings" pitchFamily="2" charset="2"/>
              <a:buChar char="§"/>
              <a:defRPr sz="1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Clr>
                <a:srgbClr val="000000"/>
              </a:buClr>
              <a:buFont typeface="Wingdings" pitchFamily="2" charset="2"/>
              <a:buChar char="§"/>
              <a:defRPr sz="12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0000"/>
              </a:buClr>
              <a:buFont typeface="Wingdings" pitchFamily="2" charset="2"/>
              <a:buChar char="§"/>
              <a:defRPr sz="12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bg1"/>
              </a:buClr>
              <a:buNone/>
            </a:pPr>
            <a:endParaRPr lang="en-GB" dirty="0"/>
          </a:p>
          <a:p>
            <a:pPr marL="342900" indent="-342900">
              <a:buClr>
                <a:schemeClr val="bg1"/>
              </a:buClr>
              <a:buFont typeface="Arial" pitchFamily="34" charset="0"/>
              <a:buChar char="•"/>
            </a:pPr>
            <a:endParaRPr lang="en-GB" dirty="0"/>
          </a:p>
        </p:txBody>
      </p:sp>
    </p:spTree>
    <p:extLst>
      <p:ext uri="{BB962C8B-B14F-4D97-AF65-F5344CB8AC3E}">
        <p14:creationId xmlns:p14="http://schemas.microsoft.com/office/powerpoint/2010/main" val="869167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33154" y="1289513"/>
            <a:ext cx="8055428" cy="2857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CAP - How to Log In</a:t>
            </a:r>
          </a:p>
        </p:txBody>
      </p:sp>
      <p:sp>
        <p:nvSpPr>
          <p:cNvPr id="17" name="Content Placeholder 3"/>
          <p:cNvSpPr>
            <a:spLocks noGrp="1"/>
          </p:cNvSpPr>
          <p:nvPr>
            <p:ph sz="half" idx="2"/>
          </p:nvPr>
        </p:nvSpPr>
        <p:spPr>
          <a:xfrm>
            <a:off x="617910" y="4147013"/>
            <a:ext cx="8070671" cy="2114088"/>
          </a:xfrm>
          <a:solidFill>
            <a:schemeClr val="bg1"/>
          </a:solidFill>
        </p:spPr>
        <p:txBody>
          <a:bodyPr>
            <a:normAutofit/>
          </a:bodyPr>
          <a:lstStyle/>
          <a:p>
            <a:pPr marL="0" indent="0" algn="just">
              <a:buNone/>
            </a:pPr>
            <a:r>
              <a:rPr lang="en-GB" sz="1700" b="1" dirty="0"/>
              <a:t>Community Access Portal – How Do I Log In?</a:t>
            </a:r>
          </a:p>
          <a:p>
            <a:pPr marL="0" indent="0" algn="just">
              <a:buNone/>
            </a:pPr>
            <a:endParaRPr lang="en-GB" sz="1700" b="1" dirty="0"/>
          </a:p>
          <a:p>
            <a:pPr marL="228600" indent="-228600" algn="just">
              <a:buAutoNum type="arabicParenR"/>
            </a:pPr>
            <a:r>
              <a:rPr lang="en-GB" dirty="0"/>
              <a:t>Enter Username that you have been provided with</a:t>
            </a:r>
          </a:p>
          <a:p>
            <a:pPr marL="228600" indent="-228600" algn="just">
              <a:buAutoNum type="arabicParenR"/>
            </a:pPr>
            <a:r>
              <a:rPr lang="en-GB" dirty="0"/>
              <a:t>Enter Password that you have been provided with</a:t>
            </a:r>
          </a:p>
          <a:p>
            <a:pPr marL="228600" indent="-228600" algn="just">
              <a:buAutoNum type="arabicParenR"/>
            </a:pPr>
            <a:r>
              <a:rPr lang="en-GB" dirty="0"/>
              <a:t>Once the above have been entered, click on ‘Log In’</a:t>
            </a:r>
          </a:p>
          <a:p>
            <a:pPr marL="228600" indent="-228600" algn="just">
              <a:buAutoNum type="arabicParenR"/>
            </a:pPr>
            <a:r>
              <a:rPr lang="en-GB" dirty="0"/>
              <a:t>If you have forgot you password then click ‘Forgot Password’ and follows the instructions to re-set</a:t>
            </a:r>
          </a:p>
        </p:txBody>
      </p:sp>
      <p:sp>
        <p:nvSpPr>
          <p:cNvPr id="16" name="Rounded Rectangle 15"/>
          <p:cNvSpPr/>
          <p:nvPr/>
        </p:nvSpPr>
        <p:spPr>
          <a:xfrm>
            <a:off x="6877627" y="2730963"/>
            <a:ext cx="465513" cy="1641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6874451" y="3107300"/>
            <a:ext cx="465513" cy="1641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6874452" y="3569394"/>
            <a:ext cx="648393" cy="1641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0"/>
          </p:nvPr>
        </p:nvSpPr>
        <p:spPr/>
        <p:txBody>
          <a:bodyPr/>
          <a:lstStyle/>
          <a:p>
            <a:fld id="{40FB2447-E0FE-4115-B3AB-AFD703434ADC}" type="slidenum">
              <a:rPr lang="en-GB" smtClean="0"/>
              <a:t>6</a:t>
            </a:fld>
            <a:endParaRPr lang="en-GB"/>
          </a:p>
        </p:txBody>
      </p:sp>
    </p:spTree>
    <p:extLst>
      <p:ext uri="{BB962C8B-B14F-4D97-AF65-F5344CB8AC3E}">
        <p14:creationId xmlns:p14="http://schemas.microsoft.com/office/powerpoint/2010/main" val="2674372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102889" y="1725984"/>
            <a:ext cx="4831311" cy="394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Haulier CAP - Home Screen Navigation</a:t>
            </a:r>
          </a:p>
        </p:txBody>
      </p:sp>
      <p:sp>
        <p:nvSpPr>
          <p:cNvPr id="7" name="Content Placeholder 3"/>
          <p:cNvSpPr>
            <a:spLocks noGrp="1"/>
          </p:cNvSpPr>
          <p:nvPr>
            <p:ph sz="half" idx="2"/>
          </p:nvPr>
        </p:nvSpPr>
        <p:spPr>
          <a:xfrm>
            <a:off x="438380" y="3726750"/>
            <a:ext cx="8160328" cy="1663931"/>
          </a:xfrm>
          <a:solidFill>
            <a:schemeClr val="bg1"/>
          </a:solidFill>
        </p:spPr>
        <p:txBody>
          <a:bodyPr>
            <a:noAutofit/>
          </a:bodyPr>
          <a:lstStyle/>
          <a:p>
            <a:pPr marL="0" indent="0">
              <a:buNone/>
            </a:pPr>
            <a:r>
              <a:rPr lang="en-GB" b="1" dirty="0"/>
              <a:t>What Is The Difference Between A Truck Visit Appointment and An Appointment?</a:t>
            </a:r>
          </a:p>
          <a:p>
            <a:pPr marL="0" indent="0">
              <a:buNone/>
            </a:pPr>
            <a:endParaRPr lang="en-GB" b="1" dirty="0"/>
          </a:p>
          <a:p>
            <a:r>
              <a:rPr lang="en-GB" b="1" dirty="0"/>
              <a:t>Truck Visit Appointment: </a:t>
            </a:r>
            <a:r>
              <a:rPr lang="en-GB" dirty="0"/>
              <a:t>This is used to book the visit of a truck to the terminal, this will be to either collect or deliver a container(s).</a:t>
            </a:r>
          </a:p>
          <a:p>
            <a:pPr marL="0" indent="0">
              <a:buNone/>
            </a:pPr>
            <a:endParaRPr lang="en-GB" dirty="0"/>
          </a:p>
          <a:p>
            <a:r>
              <a:rPr lang="en-GB" b="1" dirty="0"/>
              <a:t>Appointment: </a:t>
            </a:r>
            <a:r>
              <a:rPr lang="en-GB" dirty="0"/>
              <a:t>This is used to book a job (Import/Export/Through/Dray/Empty). Once completed you will associate this appointment against the previously created truck visit appointment</a:t>
            </a:r>
            <a:endParaRPr lang="en-GB" b="1" dirty="0"/>
          </a:p>
        </p:txBody>
      </p:sp>
      <p:sp>
        <p:nvSpPr>
          <p:cNvPr id="16" name="Rounded Rectangle 15"/>
          <p:cNvSpPr/>
          <p:nvPr/>
        </p:nvSpPr>
        <p:spPr>
          <a:xfrm>
            <a:off x="2127133" y="1776784"/>
            <a:ext cx="380537" cy="2171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0"/>
          </p:nvPr>
        </p:nvSpPr>
        <p:spPr/>
        <p:txBody>
          <a:bodyPr/>
          <a:lstStyle/>
          <a:p>
            <a:fld id="{40FB2447-E0FE-4115-B3AB-AFD703434ADC}" type="slidenum">
              <a:rPr lang="en-GB" smtClean="0"/>
              <a:t>7</a:t>
            </a:fld>
            <a:endParaRPr lang="en-GB"/>
          </a:p>
        </p:txBody>
      </p:sp>
      <p:sp>
        <p:nvSpPr>
          <p:cNvPr id="8" name="Rounded Rectangle 7"/>
          <p:cNvSpPr/>
          <p:nvPr/>
        </p:nvSpPr>
        <p:spPr>
          <a:xfrm>
            <a:off x="2507670" y="1776784"/>
            <a:ext cx="380537" cy="2171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708155" y="2218341"/>
            <a:ext cx="2266945" cy="738664"/>
          </a:xfrm>
          <a:prstGeom prst="rect">
            <a:avLst/>
          </a:prstGeom>
        </p:spPr>
        <p:txBody>
          <a:bodyPr wrap="square">
            <a:spAutoFit/>
          </a:bodyPr>
          <a:lstStyle/>
          <a:p>
            <a:r>
              <a:rPr lang="en-GB" sz="2400" b="1" dirty="0">
                <a:latin typeface="Arial" panose="020B0604020202020204" pitchFamily="34" charset="0"/>
                <a:cs typeface="Arial" panose="020B0604020202020204" pitchFamily="34" charset="0"/>
              </a:rPr>
              <a:t>File:</a:t>
            </a:r>
          </a:p>
          <a:p>
            <a:pPr marL="285750" indent="-285750">
              <a:buFont typeface="Arial" panose="020B0604020202020204" pitchFamily="34" charset="0"/>
              <a:buChar char="•"/>
            </a:pPr>
            <a:r>
              <a:rPr lang="en-GB" u="sng" dirty="0">
                <a:latin typeface="Arial" panose="020B0604020202020204" pitchFamily="34" charset="0"/>
                <a:cs typeface="Arial" panose="020B0604020202020204" pitchFamily="34" charset="0"/>
              </a:rPr>
              <a:t>User Preferences</a:t>
            </a:r>
          </a:p>
        </p:txBody>
      </p:sp>
      <p:sp>
        <p:nvSpPr>
          <p:cNvPr id="5" name="Rectangle 4"/>
          <p:cNvSpPr/>
          <p:nvPr/>
        </p:nvSpPr>
        <p:spPr>
          <a:xfrm>
            <a:off x="589416" y="983734"/>
            <a:ext cx="8224384" cy="338554"/>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When you first log in you will be presented with two options in the top left:</a:t>
            </a:r>
          </a:p>
        </p:txBody>
      </p:sp>
      <p:sp>
        <p:nvSpPr>
          <p:cNvPr id="6" name="Rectangle 5"/>
          <p:cNvSpPr/>
          <p:nvPr/>
        </p:nvSpPr>
        <p:spPr>
          <a:xfrm>
            <a:off x="4724400" y="2196221"/>
            <a:ext cx="3632200" cy="1292662"/>
          </a:xfrm>
          <a:prstGeom prst="rect">
            <a:avLst/>
          </a:prstGeom>
        </p:spPr>
        <p:txBody>
          <a:bodyPr wrap="square">
            <a:spAutoFit/>
          </a:bodyPr>
          <a:lstStyle/>
          <a:p>
            <a:r>
              <a:rPr lang="en-GB" sz="2400" b="1" dirty="0">
                <a:latin typeface="Arial" panose="020B0604020202020204" pitchFamily="34" charset="0"/>
                <a:cs typeface="Arial" panose="020B0604020202020204" pitchFamily="34" charset="0"/>
              </a:rPr>
              <a:t>Gate:</a:t>
            </a:r>
          </a:p>
          <a:p>
            <a:pPr marL="285750" indent="-285750">
              <a:buFont typeface="Arial" panose="020B0604020202020204" pitchFamily="34" charset="0"/>
              <a:buChar char="•"/>
            </a:pPr>
            <a:r>
              <a:rPr lang="en-GB" u="sng" dirty="0">
                <a:latin typeface="Arial" panose="020B0604020202020204" pitchFamily="34" charset="0"/>
                <a:cs typeface="Arial" panose="020B0604020202020204" pitchFamily="34" charset="0"/>
              </a:rPr>
              <a:t>Announcements</a:t>
            </a:r>
          </a:p>
          <a:p>
            <a:pPr marL="285750" indent="-285750">
              <a:buFont typeface="Arial" panose="020B0604020202020204" pitchFamily="34" charset="0"/>
              <a:buChar char="•"/>
            </a:pPr>
            <a:r>
              <a:rPr lang="en-GB" u="sng" dirty="0">
                <a:latin typeface="Arial" panose="020B0604020202020204" pitchFamily="34" charset="0"/>
                <a:cs typeface="Arial" panose="020B0604020202020204" pitchFamily="34" charset="0"/>
              </a:rPr>
              <a:t>Appointments</a:t>
            </a:r>
          </a:p>
          <a:p>
            <a:pPr marL="285750" indent="-285750">
              <a:buFont typeface="Arial" panose="020B0604020202020204" pitchFamily="34" charset="0"/>
              <a:buChar char="•"/>
            </a:pPr>
            <a:r>
              <a:rPr lang="en-GB" u="sng" dirty="0">
                <a:latin typeface="Arial" panose="020B0604020202020204" pitchFamily="34" charset="0"/>
                <a:cs typeface="Arial" panose="020B0604020202020204" pitchFamily="34" charset="0"/>
              </a:rPr>
              <a:t>Truck Visit Appointments</a:t>
            </a:r>
          </a:p>
        </p:txBody>
      </p:sp>
    </p:spTree>
    <p:extLst>
      <p:ext uri="{BB962C8B-B14F-4D97-AF65-F5344CB8AC3E}">
        <p14:creationId xmlns:p14="http://schemas.microsoft.com/office/powerpoint/2010/main" val="2345829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686" t="26994" r="37110" b="19796"/>
          <a:stretch/>
        </p:blipFill>
        <p:spPr bwMode="auto">
          <a:xfrm>
            <a:off x="1957646" y="1596044"/>
            <a:ext cx="2369127" cy="2576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Haulier CAP - User Preferences</a:t>
            </a:r>
          </a:p>
        </p:txBody>
      </p:sp>
      <p:sp>
        <p:nvSpPr>
          <p:cNvPr id="8" name="Content Placeholder 3"/>
          <p:cNvSpPr>
            <a:spLocks noGrp="1"/>
          </p:cNvSpPr>
          <p:nvPr>
            <p:ph sz="half" idx="2"/>
          </p:nvPr>
        </p:nvSpPr>
        <p:spPr>
          <a:xfrm>
            <a:off x="977899" y="4469445"/>
            <a:ext cx="7359765" cy="1877567"/>
          </a:xfrm>
          <a:solidFill>
            <a:schemeClr val="bg1"/>
          </a:solidFill>
        </p:spPr>
        <p:txBody>
          <a:bodyPr>
            <a:normAutofit fontScale="92500" lnSpcReduction="10000"/>
          </a:bodyPr>
          <a:lstStyle/>
          <a:p>
            <a:pPr marL="0" indent="0">
              <a:buNone/>
            </a:pPr>
            <a:r>
              <a:rPr lang="en-GB" sz="1400" dirty="0"/>
              <a:t>User Preferences:</a:t>
            </a:r>
          </a:p>
          <a:p>
            <a:pPr marL="0" indent="0">
              <a:buNone/>
            </a:pPr>
            <a:r>
              <a:rPr lang="en-GB" sz="1200" dirty="0"/>
              <a:t>To open this screen, click on File then User Preferences. :</a:t>
            </a:r>
          </a:p>
          <a:p>
            <a:pPr marL="228600" indent="-228600">
              <a:buAutoNum type="arabicParenR"/>
            </a:pPr>
            <a:r>
              <a:rPr lang="en-GB" sz="1200" dirty="0"/>
              <a:t>Here you can enter details on your haulage company as shown above</a:t>
            </a:r>
          </a:p>
          <a:p>
            <a:pPr marL="228600" indent="-228600">
              <a:buAutoNum type="arabicParenR"/>
            </a:pPr>
            <a:r>
              <a:rPr lang="en-GB" sz="1200" dirty="0"/>
              <a:t>By clicking on the security tab you can change your log in password</a:t>
            </a:r>
          </a:p>
          <a:p>
            <a:pPr marL="0" indent="0" algn="ctr">
              <a:buNone/>
            </a:pPr>
            <a:r>
              <a:rPr lang="en-GB" sz="1200" b="1" dirty="0"/>
              <a:t>THIS MUST BE DONE UPON FIRST LOGIN</a:t>
            </a:r>
          </a:p>
          <a:p>
            <a:pPr marL="0" indent="0">
              <a:buNone/>
            </a:pPr>
            <a:endParaRPr lang="en-GB" sz="1200" dirty="0"/>
          </a:p>
          <a:p>
            <a:pPr marL="0" indent="0">
              <a:buNone/>
            </a:pPr>
            <a:r>
              <a:rPr lang="en-GB" sz="1200" dirty="0"/>
              <a:t>Press the save button to save any changes</a:t>
            </a:r>
          </a:p>
          <a:p>
            <a:pPr marL="0" indent="0">
              <a:buNone/>
            </a:pPr>
            <a:endParaRPr lang="en-GB" sz="1200" dirty="0"/>
          </a:p>
          <a:p>
            <a:pPr marL="0" indent="0" algn="ctr">
              <a:buNone/>
            </a:pPr>
            <a:r>
              <a:rPr lang="en-GB" sz="1200" b="1" dirty="0"/>
              <a:t>INFORMATION MUST BE ENTERED FOR ANY FIELD HIGHLIGHTED GREEN</a:t>
            </a:r>
          </a:p>
          <a:p>
            <a:pPr marL="228600" indent="-228600">
              <a:buAutoNum type="arabicParenR"/>
            </a:pPr>
            <a:endParaRPr lang="en-GB" sz="1200" dirty="0"/>
          </a:p>
        </p:txBody>
      </p:sp>
      <p:pic>
        <p:nvPicPr>
          <p:cNvPr id="112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6858" t="26918" r="37324" b="20178"/>
          <a:stretch/>
        </p:blipFill>
        <p:spPr bwMode="auto">
          <a:xfrm>
            <a:off x="4821382" y="1596044"/>
            <a:ext cx="2468880" cy="2709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le 11"/>
          <p:cNvSpPr/>
          <p:nvPr/>
        </p:nvSpPr>
        <p:spPr>
          <a:xfrm>
            <a:off x="2067098" y="1879070"/>
            <a:ext cx="640080" cy="1641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5677593" y="1897000"/>
            <a:ext cx="378229" cy="1641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0"/>
          </p:nvPr>
        </p:nvSpPr>
        <p:spPr/>
        <p:txBody>
          <a:bodyPr/>
          <a:lstStyle/>
          <a:p>
            <a:fld id="{40FB2447-E0FE-4115-B3AB-AFD703434ADC}" type="slidenum">
              <a:rPr lang="en-GB" smtClean="0"/>
              <a:t>8</a:t>
            </a:fld>
            <a:endParaRPr lang="en-GB"/>
          </a:p>
        </p:txBody>
      </p:sp>
    </p:spTree>
    <p:extLst>
      <p:ext uri="{BB962C8B-B14F-4D97-AF65-F5344CB8AC3E}">
        <p14:creationId xmlns:p14="http://schemas.microsoft.com/office/powerpoint/2010/main" val="36244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26267" y="1562100"/>
            <a:ext cx="8185934" cy="1281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619649" y="333407"/>
            <a:ext cx="6908242" cy="8373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a:solidFill>
                  <a:srgbClr val="EF3624"/>
                </a:solidFill>
                <a:latin typeface="Arial" pitchFamily="34" charset="0"/>
                <a:ea typeface="+mj-ea"/>
                <a:cs typeface="Arial" pitchFamily="34" charset="0"/>
              </a:defRPr>
            </a:lvl1pPr>
          </a:lstStyle>
          <a:p>
            <a:r>
              <a:rPr lang="en-GB" dirty="0"/>
              <a:t>Haulier CAP - Announcements</a:t>
            </a:r>
          </a:p>
        </p:txBody>
      </p:sp>
      <p:sp>
        <p:nvSpPr>
          <p:cNvPr id="12" name="Content Placeholder 3"/>
          <p:cNvSpPr>
            <a:spLocks noGrp="1"/>
          </p:cNvSpPr>
          <p:nvPr>
            <p:ph sz="half" idx="2"/>
          </p:nvPr>
        </p:nvSpPr>
        <p:spPr>
          <a:xfrm>
            <a:off x="570807" y="3225338"/>
            <a:ext cx="8160328" cy="1313411"/>
          </a:xfrm>
          <a:solidFill>
            <a:schemeClr val="bg1"/>
          </a:solidFill>
        </p:spPr>
        <p:txBody>
          <a:bodyPr>
            <a:noAutofit/>
          </a:bodyPr>
          <a:lstStyle/>
          <a:p>
            <a:pPr marL="0" indent="0">
              <a:buNone/>
            </a:pPr>
            <a:r>
              <a:rPr lang="en-GB" sz="1800" b="1" dirty="0"/>
              <a:t>Announcements:</a:t>
            </a:r>
          </a:p>
          <a:p>
            <a:pPr marL="0" indent="0">
              <a:buNone/>
            </a:pPr>
            <a:endParaRPr lang="en-GB" dirty="0"/>
          </a:p>
          <a:p>
            <a:pPr marL="0" indent="0">
              <a:buNone/>
            </a:pPr>
            <a:r>
              <a:rPr lang="en-GB" dirty="0"/>
              <a:t>To keep up to date with latest Port announcements and information, regularly check the announcements window.</a:t>
            </a:r>
          </a:p>
          <a:p>
            <a:pPr marL="0" indent="0">
              <a:buNone/>
            </a:pPr>
            <a:endParaRPr lang="en-GB" dirty="0"/>
          </a:p>
          <a:p>
            <a:pPr marL="0" indent="0">
              <a:buNone/>
            </a:pPr>
            <a:r>
              <a:rPr lang="en-GB" dirty="0"/>
              <a:t>To open this window, click on Gate then Announcements</a:t>
            </a:r>
          </a:p>
        </p:txBody>
      </p:sp>
      <p:sp>
        <p:nvSpPr>
          <p:cNvPr id="2" name="Slide Number Placeholder 1"/>
          <p:cNvSpPr>
            <a:spLocks noGrp="1"/>
          </p:cNvSpPr>
          <p:nvPr>
            <p:ph type="sldNum" sz="quarter" idx="10"/>
          </p:nvPr>
        </p:nvSpPr>
        <p:spPr/>
        <p:txBody>
          <a:bodyPr/>
          <a:lstStyle/>
          <a:p>
            <a:fld id="{40FB2447-E0FE-4115-B3AB-AFD703434ADC}" type="slidenum">
              <a:rPr lang="en-GB" smtClean="0"/>
              <a:t>9</a:t>
            </a:fld>
            <a:endParaRPr lang="en-GB"/>
          </a:p>
        </p:txBody>
      </p:sp>
    </p:spTree>
    <p:extLst>
      <p:ext uri="{BB962C8B-B14F-4D97-AF65-F5344CB8AC3E}">
        <p14:creationId xmlns:p14="http://schemas.microsoft.com/office/powerpoint/2010/main" val="1002352129"/>
      </p:ext>
    </p:extLst>
  </p:cSld>
  <p:clrMapOvr>
    <a:masterClrMapping/>
  </p:clrMapOvr>
</p:sld>
</file>

<file path=ppt/theme/theme1.xml><?xml version="1.0" encoding="utf-8"?>
<a:theme xmlns:a="http://schemas.openxmlformats.org/drawingml/2006/main" name="Peel Ports White Master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el Ports Red Master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eel Ports Image Master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67C82240A2E841895E9A42572A3FFB" ma:contentTypeVersion="0" ma:contentTypeDescription="Create a new document." ma:contentTypeScope="" ma:versionID="8e54b39e1bb6d016a19fe3a47943a651">
  <xsd:schema xmlns:xsd="http://www.w3.org/2001/XMLSchema" xmlns:p="http://schemas.microsoft.com/office/2006/metadata/properties" targetNamespace="http://schemas.microsoft.com/office/2006/metadata/properties" ma:root="true" ma:fieldsID="cb5169357a7bc88f822a3e5bd25b68d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911424-BB4E-4C0E-AE31-5F90F48F08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FE4FC36-7B38-4DF1-84ED-7DCCBA1BA175}">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EDA88652-5A6B-4044-8C18-98473293C5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2531</Words>
  <Application>Microsoft Office PowerPoint</Application>
  <PresentationFormat>On-screen Show (4:3)</PresentationFormat>
  <Paragraphs>304</Paragraphs>
  <Slides>30</Slides>
  <Notes>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30</vt:i4>
      </vt:variant>
    </vt:vector>
  </HeadingPairs>
  <TitlesOfParts>
    <vt:vector size="36" baseType="lpstr">
      <vt:lpstr>Arial</vt:lpstr>
      <vt:lpstr>Calibri</vt:lpstr>
      <vt:lpstr>Wingdings</vt:lpstr>
      <vt:lpstr>Peel Ports White Master 2013</vt:lpstr>
      <vt:lpstr>Peel Ports Red Master 2013</vt:lpstr>
      <vt:lpstr>Peel Ports Image Master 2013</vt:lpstr>
      <vt:lpstr>PORT OF LIVERPOOL CONTAINER TERMINAL</vt:lpstr>
      <vt:lpstr>Welcome to the Port of Liverpool</vt:lpstr>
      <vt:lpstr>CAP - Requesting Access</vt:lpstr>
      <vt:lpstr>Appointment Slots</vt:lpstr>
      <vt:lpstr>The Customer Access Portal</vt:lpstr>
      <vt:lpstr>CAP - How to Log In</vt:lpstr>
      <vt:lpstr>Haulier CAP - Home Screen Navigation</vt:lpstr>
      <vt:lpstr>Haulier CAP - User Preferences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Frequently Asked Questions</vt:lpstr>
      <vt:lpstr>Frequently Asked Questions</vt:lpstr>
      <vt:lpstr>FAQ - CAP</vt:lpstr>
      <vt:lpstr>FAQ - CAP</vt:lpstr>
      <vt:lpstr>FAQ - 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scascfa</dc:title>
  <dc:creator>MartinR</dc:creator>
  <cp:lastModifiedBy>Stanley, Victoria</cp:lastModifiedBy>
  <cp:revision>257</cp:revision>
  <cp:lastPrinted>2015-02-11T15:59:57Z</cp:lastPrinted>
  <dcterms:created xsi:type="dcterms:W3CDTF">2013-04-16T08:35:13Z</dcterms:created>
  <dcterms:modified xsi:type="dcterms:W3CDTF">2021-06-14T17:58:04Z</dcterms:modified>
</cp:coreProperties>
</file>